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92" r:id="rId5"/>
    <p:sldId id="275" r:id="rId6"/>
    <p:sldId id="276" r:id="rId7"/>
    <p:sldId id="277" r:id="rId8"/>
    <p:sldId id="278" r:id="rId9"/>
    <p:sldId id="334" r:id="rId10"/>
    <p:sldId id="297" r:id="rId11"/>
    <p:sldId id="336" r:id="rId12"/>
    <p:sldId id="301" r:id="rId13"/>
    <p:sldId id="303" r:id="rId14"/>
    <p:sldId id="306" r:id="rId15"/>
    <p:sldId id="304" r:id="rId16"/>
    <p:sldId id="307" r:id="rId17"/>
    <p:sldId id="309" r:id="rId18"/>
    <p:sldId id="310" r:id="rId19"/>
    <p:sldId id="308"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7" r:id="rId34"/>
    <p:sldId id="324" r:id="rId35"/>
    <p:sldId id="325" r:id="rId36"/>
    <p:sldId id="329" r:id="rId37"/>
    <p:sldId id="330" r:id="rId38"/>
    <p:sldId id="331" r:id="rId39"/>
    <p:sldId id="332" r:id="rId40"/>
    <p:sldId id="333" r:id="rId41"/>
    <p:sldId id="337" r:id="rId42"/>
    <p:sldId id="289" r:id="rId43"/>
    <p:sldId id="296"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94" autoAdjust="0"/>
    <p:restoredTop sz="95634"/>
  </p:normalViewPr>
  <p:slideViewPr>
    <p:cSldViewPr snapToGrid="0" showGuides="1">
      <p:cViewPr varScale="1">
        <p:scale>
          <a:sx n="72" d="100"/>
          <a:sy n="72" d="100"/>
        </p:scale>
        <p:origin x="546" y="6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6.xml"/><Relationship Id="rId5" Type="http://schemas.openxmlformats.org/officeDocument/2006/relationships/image" Target="../media/image51.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Consumer Vs Tech Stocks</a:t>
            </a:r>
            <a:br>
              <a:rPr lang="en-US" altLang="zh-CN" dirty="0"/>
            </a:br>
            <a:r>
              <a:rPr lang="en-US" altLang="zh-CN" sz="2400" dirty="0"/>
              <a:t>Which is the better long-term buy?</a:t>
            </a:r>
            <a:endParaRPr lang="en-US" sz="24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3"/>
            <a:ext cx="2427296" cy="1037373"/>
          </a:xfrm>
        </p:spPr>
        <p:txBody>
          <a:bodyPr/>
          <a:lstStyle/>
          <a:p>
            <a:r>
              <a:rPr lang="en-US" dirty="0"/>
              <a:t>Kaushik Basavaraju Monica Estrada Christian Hernandez</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3984454"/>
            <a:ext cx="1570617" cy="1796820"/>
          </a:xfrm>
          <a:prstGeom prst="rect">
            <a:avLst/>
          </a:prstGeom>
          <a:ln>
            <a:noFill/>
          </a:ln>
          <a:effectLst>
            <a:softEdge rad="112500"/>
          </a:effectLst>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5" name="Picture Placeholder 4" descr="Logo, company name&#10;&#10;Description automatically generated">
            <a:extLst>
              <a:ext uri="{FF2B5EF4-FFF2-40B4-BE49-F238E27FC236}">
                <a16:creationId xmlns:a16="http://schemas.microsoft.com/office/drawing/2014/main" id="{EBE27118-7E04-C655-6507-168C8031FB39}"/>
              </a:ext>
            </a:extLst>
          </p:cNvPr>
          <p:cNvPicPr>
            <a:picLocks noGrp="1" noChangeAspect="1"/>
          </p:cNvPicPr>
          <p:nvPr>
            <p:ph type="pic" sz="quarter" idx="47"/>
          </p:nvPr>
        </p:nvPicPr>
        <p:blipFill>
          <a:blip r:embed="rId4"/>
          <a:srcRect l="27026" r="27026"/>
          <a:stretch>
            <a:fillRect/>
          </a:stretch>
        </p:blipFill>
        <p:spPr>
          <a:xfrm>
            <a:off x="6742557" y="885889"/>
            <a:ext cx="4267504" cy="4907647"/>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0889796" cy="646331"/>
          </a:xfrm>
        </p:spPr>
        <p:txBody>
          <a:bodyPr/>
          <a:lstStyle/>
          <a:p>
            <a:r>
              <a:rPr lang="en-US" dirty="0"/>
              <a:t>Average</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36852" y="1997651"/>
            <a:ext cx="2105180" cy="369332"/>
          </a:xfrm>
          <a:prstGeom prst="rect">
            <a:avLst/>
          </a:prstGeom>
          <a:noFill/>
        </p:spPr>
        <p:txBody>
          <a:bodyPr wrap="square">
            <a:spAutoFit/>
          </a:bodyPr>
          <a:lstStyle/>
          <a:p>
            <a:r>
              <a:rPr lang="en-US" b="1" dirty="0">
                <a:solidFill>
                  <a:schemeClr val="bg1"/>
                </a:solidFill>
                <a:latin typeface="Söhne"/>
              </a:rPr>
              <a:t>Average Tech Stocks</a:t>
            </a:r>
          </a:p>
        </p:txBody>
      </p:sp>
      <p:pic>
        <p:nvPicPr>
          <p:cNvPr id="8" name="Picture 7">
            <a:extLst>
              <a:ext uri="{FF2B5EF4-FFF2-40B4-BE49-F238E27FC236}">
                <a16:creationId xmlns:a16="http://schemas.microsoft.com/office/drawing/2014/main" id="{94FD18E0-F20C-294E-DA06-81DA9D03D71C}"/>
              </a:ext>
            </a:extLst>
          </p:cNvPr>
          <p:cNvPicPr>
            <a:picLocks noChangeAspect="1"/>
          </p:cNvPicPr>
          <p:nvPr/>
        </p:nvPicPr>
        <p:blipFill rotWithShape="1">
          <a:blip r:embed="rId2"/>
          <a:srcRect l="27174" t="22982" r="60227" b="50205"/>
          <a:stretch/>
        </p:blipFill>
        <p:spPr>
          <a:xfrm>
            <a:off x="484632" y="2562978"/>
            <a:ext cx="1536155" cy="1837946"/>
          </a:xfrm>
          <a:prstGeom prst="rect">
            <a:avLst/>
          </a:prstGeom>
        </p:spPr>
      </p:pic>
      <p:pic>
        <p:nvPicPr>
          <p:cNvPr id="9" name="Picture 8">
            <a:extLst>
              <a:ext uri="{FF2B5EF4-FFF2-40B4-BE49-F238E27FC236}">
                <a16:creationId xmlns:a16="http://schemas.microsoft.com/office/drawing/2014/main" id="{F70F7BCC-3FF5-AE07-2AC5-DDF2C683655E}"/>
              </a:ext>
            </a:extLst>
          </p:cNvPr>
          <p:cNvPicPr>
            <a:picLocks noChangeAspect="1"/>
          </p:cNvPicPr>
          <p:nvPr/>
        </p:nvPicPr>
        <p:blipFill rotWithShape="1">
          <a:blip r:embed="rId2"/>
          <a:srcRect l="27174" t="51497" r="42065" b="19755"/>
          <a:stretch/>
        </p:blipFill>
        <p:spPr>
          <a:xfrm>
            <a:off x="2153432" y="2562978"/>
            <a:ext cx="3497875" cy="1837946"/>
          </a:xfrm>
          <a:prstGeom prst="rect">
            <a:avLst/>
          </a:prstGeom>
        </p:spPr>
      </p:pic>
      <p:sp>
        <p:nvSpPr>
          <p:cNvPr id="10" name="TextBox 9">
            <a:extLst>
              <a:ext uri="{FF2B5EF4-FFF2-40B4-BE49-F238E27FC236}">
                <a16:creationId xmlns:a16="http://schemas.microsoft.com/office/drawing/2014/main" id="{62C757E3-6AB0-3AA0-A463-772E1AF5AE77}"/>
              </a:ext>
            </a:extLst>
          </p:cNvPr>
          <p:cNvSpPr txBox="1"/>
          <p:nvPr/>
        </p:nvSpPr>
        <p:spPr>
          <a:xfrm>
            <a:off x="484632" y="1105796"/>
            <a:ext cx="10580933" cy="923330"/>
          </a:xfrm>
          <a:prstGeom prst="rect">
            <a:avLst/>
          </a:prstGeom>
          <a:noFill/>
        </p:spPr>
        <p:txBody>
          <a:bodyPr wrap="square">
            <a:spAutoFit/>
          </a:bodyPr>
          <a:lstStyle/>
          <a:p>
            <a:endParaRPr lang="en-US" dirty="0">
              <a:solidFill>
                <a:schemeClr val="bg1"/>
              </a:solidFill>
              <a:latin typeface="Söhne"/>
            </a:endParaRPr>
          </a:p>
          <a:p>
            <a:pPr marL="285750" indent="-285750">
              <a:buFontTx/>
              <a:buChar char="-"/>
            </a:pPr>
            <a:r>
              <a:rPr lang="en-US" dirty="0">
                <a:solidFill>
                  <a:schemeClr val="bg1"/>
                </a:solidFill>
                <a:latin typeface="Söhne"/>
              </a:rPr>
              <a:t>We created a data frame for the average of  both tech and consumer stocks for each day starting from 2005</a:t>
            </a:r>
          </a:p>
          <a:p>
            <a:pPr marL="285750" indent="-285750">
              <a:buFontTx/>
              <a:buChar char="-"/>
            </a:pPr>
            <a:r>
              <a:rPr lang="en-US" dirty="0">
                <a:solidFill>
                  <a:schemeClr val="bg1"/>
                </a:solidFill>
                <a:latin typeface="Söhne"/>
              </a:rPr>
              <a:t>Consumer stocks starting in 2005 is ahead in price compared to tech stocks </a:t>
            </a:r>
          </a:p>
        </p:txBody>
      </p:sp>
      <p:sp>
        <p:nvSpPr>
          <p:cNvPr id="11" name="TextBox 10">
            <a:extLst>
              <a:ext uri="{FF2B5EF4-FFF2-40B4-BE49-F238E27FC236}">
                <a16:creationId xmlns:a16="http://schemas.microsoft.com/office/drawing/2014/main" id="{27264680-3D92-D1ED-50B0-07C229E2B6CF}"/>
              </a:ext>
            </a:extLst>
          </p:cNvPr>
          <p:cNvSpPr txBox="1"/>
          <p:nvPr/>
        </p:nvSpPr>
        <p:spPr>
          <a:xfrm>
            <a:off x="5947581" y="1978656"/>
            <a:ext cx="2656952" cy="369332"/>
          </a:xfrm>
          <a:prstGeom prst="rect">
            <a:avLst/>
          </a:prstGeom>
          <a:noFill/>
        </p:spPr>
        <p:txBody>
          <a:bodyPr wrap="square">
            <a:spAutoFit/>
          </a:bodyPr>
          <a:lstStyle/>
          <a:p>
            <a:r>
              <a:rPr lang="en-US" b="1" dirty="0">
                <a:solidFill>
                  <a:schemeClr val="bg1"/>
                </a:solidFill>
                <a:latin typeface="Söhne"/>
              </a:rPr>
              <a:t>Average Consumer Stocks</a:t>
            </a:r>
          </a:p>
        </p:txBody>
      </p:sp>
      <p:cxnSp>
        <p:nvCxnSpPr>
          <p:cNvPr id="13" name="Straight Connector 12">
            <a:extLst>
              <a:ext uri="{FF2B5EF4-FFF2-40B4-BE49-F238E27FC236}">
                <a16:creationId xmlns:a16="http://schemas.microsoft.com/office/drawing/2014/main" id="{BD335897-B8BB-0AA1-8A95-84EC895F5257}"/>
              </a:ext>
            </a:extLst>
          </p:cNvPr>
          <p:cNvCxnSpPr>
            <a:cxnSpLocks/>
          </p:cNvCxnSpPr>
          <p:nvPr/>
        </p:nvCxnSpPr>
        <p:spPr>
          <a:xfrm>
            <a:off x="5775098" y="2366983"/>
            <a:ext cx="0" cy="21913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B5C7090-5964-0861-94B3-B00084E285C5}"/>
              </a:ext>
            </a:extLst>
          </p:cNvPr>
          <p:cNvPicPr>
            <a:picLocks noChangeAspect="1"/>
          </p:cNvPicPr>
          <p:nvPr/>
        </p:nvPicPr>
        <p:blipFill rotWithShape="1">
          <a:blip r:embed="rId3"/>
          <a:srcRect l="26739" t="22673" r="59366" b="50001"/>
          <a:stretch/>
        </p:blipFill>
        <p:spPr>
          <a:xfrm>
            <a:off x="5947581" y="2562978"/>
            <a:ext cx="1694098" cy="1873154"/>
          </a:xfrm>
          <a:prstGeom prst="rect">
            <a:avLst/>
          </a:prstGeom>
        </p:spPr>
      </p:pic>
      <p:pic>
        <p:nvPicPr>
          <p:cNvPr id="16" name="Picture 15">
            <a:extLst>
              <a:ext uri="{FF2B5EF4-FFF2-40B4-BE49-F238E27FC236}">
                <a16:creationId xmlns:a16="http://schemas.microsoft.com/office/drawing/2014/main" id="{22DD5276-F012-84BB-2A8C-BEF32ABC6884}"/>
              </a:ext>
            </a:extLst>
          </p:cNvPr>
          <p:cNvPicPr>
            <a:picLocks noChangeAspect="1"/>
          </p:cNvPicPr>
          <p:nvPr/>
        </p:nvPicPr>
        <p:blipFill rotWithShape="1">
          <a:blip r:embed="rId3"/>
          <a:srcRect l="27513" t="51742" r="38658" b="19189"/>
          <a:stretch/>
        </p:blipFill>
        <p:spPr>
          <a:xfrm>
            <a:off x="7834499" y="2547118"/>
            <a:ext cx="3872869" cy="1870992"/>
          </a:xfrm>
          <a:prstGeom prst="rect">
            <a:avLst/>
          </a:prstGeom>
        </p:spPr>
      </p:pic>
    </p:spTree>
    <p:extLst>
      <p:ext uri="{BB962C8B-B14F-4D97-AF65-F5344CB8AC3E}">
        <p14:creationId xmlns:p14="http://schemas.microsoft.com/office/powerpoint/2010/main" val="1042365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283396" y="249487"/>
            <a:ext cx="6263178" cy="646331"/>
          </a:xfrm>
        </p:spPr>
        <p:txBody>
          <a:bodyPr/>
          <a:lstStyle/>
          <a:p>
            <a:r>
              <a:rPr lang="en-US" dirty="0"/>
              <a:t>Technology vs Consumer Share Price</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10600290" y="572652"/>
            <a:ext cx="1308314" cy="369332"/>
          </a:xfrm>
          <a:prstGeom prst="rect">
            <a:avLst/>
          </a:prstGeom>
          <a:noFill/>
        </p:spPr>
        <p:txBody>
          <a:bodyPr wrap="square">
            <a:spAutoFit/>
          </a:bodyPr>
          <a:lstStyle/>
          <a:p>
            <a:r>
              <a:rPr lang="en-US" b="1" dirty="0">
                <a:solidFill>
                  <a:schemeClr val="bg1"/>
                </a:solidFill>
                <a:latin typeface="Söhne"/>
              </a:rPr>
              <a:t>Tech Stocks</a:t>
            </a:r>
          </a:p>
        </p:txBody>
      </p:sp>
      <p:pic>
        <p:nvPicPr>
          <p:cNvPr id="6" name="Picture 5">
            <a:extLst>
              <a:ext uri="{FF2B5EF4-FFF2-40B4-BE49-F238E27FC236}">
                <a16:creationId xmlns:a16="http://schemas.microsoft.com/office/drawing/2014/main" id="{DA2EA177-3250-FFBB-0E81-B471779B230B}"/>
              </a:ext>
            </a:extLst>
          </p:cNvPr>
          <p:cNvPicPr>
            <a:picLocks noChangeAspect="1"/>
          </p:cNvPicPr>
          <p:nvPr/>
        </p:nvPicPr>
        <p:blipFill rotWithShape="1">
          <a:blip r:embed="rId2"/>
          <a:srcRect l="27017" t="42507" r="5181" b="18187"/>
          <a:stretch/>
        </p:blipFill>
        <p:spPr>
          <a:xfrm>
            <a:off x="3275264" y="939309"/>
            <a:ext cx="8792365" cy="2860263"/>
          </a:xfrm>
          <a:prstGeom prst="rect">
            <a:avLst/>
          </a:prstGeom>
        </p:spPr>
      </p:pic>
      <p:sp>
        <p:nvSpPr>
          <p:cNvPr id="3" name="TextBox 2">
            <a:extLst>
              <a:ext uri="{FF2B5EF4-FFF2-40B4-BE49-F238E27FC236}">
                <a16:creationId xmlns:a16="http://schemas.microsoft.com/office/drawing/2014/main" id="{AAA08322-ECA3-6CB3-C517-C4ECFFDA0307}"/>
              </a:ext>
            </a:extLst>
          </p:cNvPr>
          <p:cNvSpPr txBox="1"/>
          <p:nvPr/>
        </p:nvSpPr>
        <p:spPr>
          <a:xfrm>
            <a:off x="7941253" y="6398379"/>
            <a:ext cx="1797358" cy="369332"/>
          </a:xfrm>
          <a:prstGeom prst="rect">
            <a:avLst/>
          </a:prstGeom>
          <a:noFill/>
        </p:spPr>
        <p:txBody>
          <a:bodyPr wrap="square">
            <a:spAutoFit/>
          </a:bodyPr>
          <a:lstStyle/>
          <a:p>
            <a:r>
              <a:rPr lang="en-US" b="1" dirty="0">
                <a:solidFill>
                  <a:schemeClr val="bg1"/>
                </a:solidFill>
                <a:latin typeface="Söhne"/>
              </a:rPr>
              <a:t>Consumer Stocks</a:t>
            </a:r>
          </a:p>
        </p:txBody>
      </p:sp>
      <p:pic>
        <p:nvPicPr>
          <p:cNvPr id="8" name="Picture 7">
            <a:extLst>
              <a:ext uri="{FF2B5EF4-FFF2-40B4-BE49-F238E27FC236}">
                <a16:creationId xmlns:a16="http://schemas.microsoft.com/office/drawing/2014/main" id="{02683E64-1F21-9848-D134-3B35AE2CD88D}"/>
              </a:ext>
            </a:extLst>
          </p:cNvPr>
          <p:cNvPicPr>
            <a:picLocks noChangeAspect="1"/>
          </p:cNvPicPr>
          <p:nvPr/>
        </p:nvPicPr>
        <p:blipFill rotWithShape="1">
          <a:blip r:embed="rId3"/>
          <a:srcRect l="26918" t="40592" r="4515" b="17896"/>
          <a:stretch/>
        </p:blipFill>
        <p:spPr>
          <a:xfrm>
            <a:off x="484632" y="4125413"/>
            <a:ext cx="7456621" cy="2538049"/>
          </a:xfrm>
          <a:prstGeom prst="rect">
            <a:avLst/>
          </a:prstGeom>
        </p:spPr>
      </p:pic>
      <p:sp>
        <p:nvSpPr>
          <p:cNvPr id="9" name="TextBox 8">
            <a:extLst>
              <a:ext uri="{FF2B5EF4-FFF2-40B4-BE49-F238E27FC236}">
                <a16:creationId xmlns:a16="http://schemas.microsoft.com/office/drawing/2014/main" id="{2BEDDFC2-4016-B258-97B9-15A7D9A2E215}"/>
              </a:ext>
            </a:extLst>
          </p:cNvPr>
          <p:cNvSpPr txBox="1"/>
          <p:nvPr/>
        </p:nvSpPr>
        <p:spPr>
          <a:xfrm>
            <a:off x="376161" y="1578425"/>
            <a:ext cx="2300778"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Söhne"/>
              </a:rPr>
              <a:t>Share price chart of both consumer and tech stocks</a:t>
            </a:r>
          </a:p>
          <a:p>
            <a:pPr marL="285750" indent="-285750">
              <a:buFont typeface="Arial" panose="020B0604020202020204" pitchFamily="34" charset="0"/>
              <a:buChar char="•"/>
            </a:pPr>
            <a:r>
              <a:rPr lang="en-US" dirty="0">
                <a:solidFill>
                  <a:schemeClr val="bg1"/>
                </a:solidFill>
                <a:latin typeface="Söhne"/>
              </a:rPr>
              <a:t>Significant rise  in tech stocks after 2012</a:t>
            </a:r>
          </a:p>
          <a:p>
            <a:pPr marL="285750" indent="-285750">
              <a:buFont typeface="Arial" panose="020B0604020202020204" pitchFamily="34" charset="0"/>
              <a:buChar char="•"/>
            </a:pPr>
            <a:r>
              <a:rPr lang="en-US" dirty="0">
                <a:solidFill>
                  <a:schemeClr val="bg1"/>
                </a:solidFill>
                <a:latin typeface="Söhne"/>
              </a:rPr>
              <a:t>Consumer stocks is steadily rising</a:t>
            </a:r>
          </a:p>
        </p:txBody>
      </p:sp>
    </p:spTree>
    <p:extLst>
      <p:ext uri="{BB962C8B-B14F-4D97-AF65-F5344CB8AC3E}">
        <p14:creationId xmlns:p14="http://schemas.microsoft.com/office/powerpoint/2010/main" val="18855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0889796" cy="646331"/>
          </a:xfrm>
        </p:spPr>
        <p:txBody>
          <a:bodyPr/>
          <a:lstStyle/>
          <a:p>
            <a:r>
              <a:rPr lang="en-US" dirty="0"/>
              <a:t>Technology Vs Consumer Average Share price</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2" y="1234255"/>
            <a:ext cx="9620969" cy="1200329"/>
          </a:xfrm>
          <a:prstGeom prst="rect">
            <a:avLst/>
          </a:prstGeom>
          <a:noFill/>
        </p:spPr>
        <p:txBody>
          <a:bodyPr wrap="square">
            <a:spAutoFit/>
          </a:bodyPr>
          <a:lstStyle/>
          <a:p>
            <a:r>
              <a:rPr lang="en-US" dirty="0">
                <a:solidFill>
                  <a:srgbClr val="FFFFFF"/>
                </a:solidFill>
              </a:rPr>
              <a:t>Putting it all together here is the comparison of average share price of tech and consumer stocks</a:t>
            </a:r>
          </a:p>
          <a:p>
            <a:r>
              <a:rPr lang="en-US" sz="1800" b="0" dirty="0">
                <a:solidFill>
                  <a:srgbClr val="FFFFFF"/>
                </a:solidFill>
                <a:effectLst/>
              </a:rPr>
              <a:t>Consumer stock share price is surpassed by tech stocks as it nears the 2020 year</a:t>
            </a:r>
          </a:p>
          <a:p>
            <a:endParaRPr lang="en-US" dirty="0">
              <a:solidFill>
                <a:schemeClr val="bg1"/>
              </a:solidFill>
              <a:latin typeface="Söhne"/>
            </a:endParaRPr>
          </a:p>
        </p:txBody>
      </p:sp>
      <p:pic>
        <p:nvPicPr>
          <p:cNvPr id="8" name="Picture 7">
            <a:extLst>
              <a:ext uri="{FF2B5EF4-FFF2-40B4-BE49-F238E27FC236}">
                <a16:creationId xmlns:a16="http://schemas.microsoft.com/office/drawing/2014/main" id="{9780C155-7FCB-DE62-5DFA-499109DA6685}"/>
              </a:ext>
            </a:extLst>
          </p:cNvPr>
          <p:cNvPicPr>
            <a:picLocks noChangeAspect="1"/>
          </p:cNvPicPr>
          <p:nvPr/>
        </p:nvPicPr>
        <p:blipFill rotWithShape="1">
          <a:blip r:embed="rId2"/>
          <a:srcRect l="27718" t="33455" r="4565" b="26559"/>
          <a:stretch/>
        </p:blipFill>
        <p:spPr>
          <a:xfrm>
            <a:off x="484632" y="2294918"/>
            <a:ext cx="10012494" cy="3324004"/>
          </a:xfrm>
          <a:prstGeom prst="rect">
            <a:avLst/>
          </a:prstGeom>
        </p:spPr>
      </p:pic>
    </p:spTree>
    <p:extLst>
      <p:ext uri="{BB962C8B-B14F-4D97-AF65-F5344CB8AC3E}">
        <p14:creationId xmlns:p14="http://schemas.microsoft.com/office/powerpoint/2010/main" val="57355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0889796" cy="646331"/>
          </a:xfrm>
        </p:spPr>
        <p:txBody>
          <a:bodyPr/>
          <a:lstStyle/>
          <a:p>
            <a:r>
              <a:rPr lang="en-US" dirty="0"/>
              <a:t>Daily Returns Tech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2" y="1063069"/>
            <a:ext cx="5777838" cy="369332"/>
          </a:xfrm>
          <a:prstGeom prst="rect">
            <a:avLst/>
          </a:prstGeom>
          <a:noFill/>
        </p:spPr>
        <p:txBody>
          <a:bodyPr wrap="square">
            <a:spAutoFit/>
          </a:bodyPr>
          <a:lstStyle/>
          <a:p>
            <a:r>
              <a:rPr lang="en-US" sz="1800" b="0" dirty="0">
                <a:solidFill>
                  <a:srgbClr val="FFFFFF"/>
                </a:solidFill>
                <a:effectLst/>
              </a:rPr>
              <a:t>Daily Returns of Tech Stocks over an 18 Year period</a:t>
            </a:r>
          </a:p>
        </p:txBody>
      </p:sp>
      <p:pic>
        <p:nvPicPr>
          <p:cNvPr id="6" name="Picture 5">
            <a:extLst>
              <a:ext uri="{FF2B5EF4-FFF2-40B4-BE49-F238E27FC236}">
                <a16:creationId xmlns:a16="http://schemas.microsoft.com/office/drawing/2014/main" id="{EEB94EBF-9FA9-6B26-8005-00BD11838B13}"/>
              </a:ext>
            </a:extLst>
          </p:cNvPr>
          <p:cNvPicPr>
            <a:picLocks noChangeAspect="1"/>
          </p:cNvPicPr>
          <p:nvPr/>
        </p:nvPicPr>
        <p:blipFill rotWithShape="1">
          <a:blip r:embed="rId2"/>
          <a:srcRect l="27501" t="24142" r="42282" b="47826"/>
          <a:stretch/>
        </p:blipFill>
        <p:spPr>
          <a:xfrm>
            <a:off x="484632" y="1765163"/>
            <a:ext cx="4002157" cy="2087455"/>
          </a:xfrm>
          <a:prstGeom prst="rect">
            <a:avLst/>
          </a:prstGeom>
        </p:spPr>
      </p:pic>
      <p:pic>
        <p:nvPicPr>
          <p:cNvPr id="7" name="Picture 6">
            <a:extLst>
              <a:ext uri="{FF2B5EF4-FFF2-40B4-BE49-F238E27FC236}">
                <a16:creationId xmlns:a16="http://schemas.microsoft.com/office/drawing/2014/main" id="{C8A2755E-AEFD-6C8B-C5A4-9E6305035E9E}"/>
              </a:ext>
            </a:extLst>
          </p:cNvPr>
          <p:cNvPicPr>
            <a:picLocks noChangeAspect="1"/>
          </p:cNvPicPr>
          <p:nvPr/>
        </p:nvPicPr>
        <p:blipFill rotWithShape="1">
          <a:blip r:embed="rId2"/>
          <a:srcRect l="26849" t="52400" r="40326" b="17859"/>
          <a:stretch/>
        </p:blipFill>
        <p:spPr>
          <a:xfrm>
            <a:off x="484632" y="4033552"/>
            <a:ext cx="4002157" cy="2038616"/>
          </a:xfrm>
          <a:prstGeom prst="rect">
            <a:avLst/>
          </a:prstGeom>
        </p:spPr>
      </p:pic>
      <p:pic>
        <p:nvPicPr>
          <p:cNvPr id="10" name="Picture 9">
            <a:extLst>
              <a:ext uri="{FF2B5EF4-FFF2-40B4-BE49-F238E27FC236}">
                <a16:creationId xmlns:a16="http://schemas.microsoft.com/office/drawing/2014/main" id="{B0C387E0-0E08-03CC-0461-D1D8526C07CD}"/>
              </a:ext>
            </a:extLst>
          </p:cNvPr>
          <p:cNvPicPr>
            <a:picLocks noChangeAspect="1"/>
          </p:cNvPicPr>
          <p:nvPr/>
        </p:nvPicPr>
        <p:blipFill rotWithShape="1">
          <a:blip r:embed="rId3"/>
          <a:srcRect l="26522" t="37868" r="36801" b="25785"/>
          <a:stretch/>
        </p:blipFill>
        <p:spPr>
          <a:xfrm>
            <a:off x="5664486" y="2342036"/>
            <a:ext cx="5422509" cy="3021164"/>
          </a:xfrm>
          <a:prstGeom prst="rect">
            <a:avLst/>
          </a:prstGeom>
        </p:spPr>
      </p:pic>
      <p:sp>
        <p:nvSpPr>
          <p:cNvPr id="11" name="Arrow: Curved Left 10">
            <a:extLst>
              <a:ext uri="{FF2B5EF4-FFF2-40B4-BE49-F238E27FC236}">
                <a16:creationId xmlns:a16="http://schemas.microsoft.com/office/drawing/2014/main" id="{6C8B7F4F-F885-DEB4-2C19-79D7590FFDD1}"/>
              </a:ext>
            </a:extLst>
          </p:cNvPr>
          <p:cNvSpPr/>
          <p:nvPr/>
        </p:nvSpPr>
        <p:spPr>
          <a:xfrm>
            <a:off x="4691324" y="3504777"/>
            <a:ext cx="530087" cy="105755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4D3E302E-B12E-F03A-8D60-047DB95C05D7}"/>
              </a:ext>
            </a:extLst>
          </p:cNvPr>
          <p:cNvSpPr txBox="1"/>
          <p:nvPr/>
        </p:nvSpPr>
        <p:spPr>
          <a:xfrm>
            <a:off x="5664486" y="1765163"/>
            <a:ext cx="1412175" cy="800219"/>
          </a:xfrm>
          <a:prstGeom prst="rect">
            <a:avLst/>
          </a:prstGeom>
          <a:noFill/>
        </p:spPr>
        <p:txBody>
          <a:bodyPr wrap="square">
            <a:spAutoFit/>
          </a:bodyPr>
          <a:lstStyle/>
          <a:p>
            <a:r>
              <a:rPr lang="en-US" sz="2200" b="0" dirty="0">
                <a:solidFill>
                  <a:srgbClr val="FFFFFF"/>
                </a:solidFill>
                <a:effectLst/>
              </a:rPr>
              <a:t>Statistics</a:t>
            </a:r>
          </a:p>
          <a:p>
            <a:endParaRPr lang="en-US" sz="2400" dirty="0">
              <a:solidFill>
                <a:schemeClr val="bg1"/>
              </a:solidFill>
            </a:endParaRPr>
          </a:p>
        </p:txBody>
      </p:sp>
    </p:spTree>
    <p:extLst>
      <p:ext uri="{BB962C8B-B14F-4D97-AF65-F5344CB8AC3E}">
        <p14:creationId xmlns:p14="http://schemas.microsoft.com/office/powerpoint/2010/main" val="1093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3" y="416738"/>
            <a:ext cx="7453420" cy="646331"/>
          </a:xfrm>
        </p:spPr>
        <p:txBody>
          <a:bodyPr/>
          <a:lstStyle/>
          <a:p>
            <a:r>
              <a:rPr lang="en-US" dirty="0"/>
              <a:t>Daily Returns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1" y="1121298"/>
            <a:ext cx="4850785" cy="923330"/>
          </a:xfrm>
          <a:prstGeom prst="rect">
            <a:avLst/>
          </a:prstGeom>
          <a:noFill/>
        </p:spPr>
        <p:txBody>
          <a:bodyPr wrap="square">
            <a:spAutoFit/>
          </a:bodyPr>
          <a:lstStyle/>
          <a:p>
            <a:r>
              <a:rPr lang="en-US" sz="1800" b="0" dirty="0">
                <a:solidFill>
                  <a:srgbClr val="FFFFFF"/>
                </a:solidFill>
                <a:effectLst/>
              </a:rPr>
              <a:t>Daily Returns of Tech Stocks over an 18 Year period</a:t>
            </a:r>
          </a:p>
          <a:p>
            <a:endParaRPr lang="en-US" dirty="0">
              <a:solidFill>
                <a:schemeClr val="bg1"/>
              </a:solidFill>
            </a:endParaRPr>
          </a:p>
        </p:txBody>
      </p:sp>
      <p:sp>
        <p:nvSpPr>
          <p:cNvPr id="11" name="Arrow: Curved Left 10">
            <a:extLst>
              <a:ext uri="{FF2B5EF4-FFF2-40B4-BE49-F238E27FC236}">
                <a16:creationId xmlns:a16="http://schemas.microsoft.com/office/drawing/2014/main" id="{6C8B7F4F-F885-DEB4-2C19-79D7590FFDD1}"/>
              </a:ext>
            </a:extLst>
          </p:cNvPr>
          <p:cNvSpPr/>
          <p:nvPr/>
        </p:nvSpPr>
        <p:spPr>
          <a:xfrm>
            <a:off x="4805330" y="3581264"/>
            <a:ext cx="530087" cy="105755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a:extLst>
              <a:ext uri="{FF2B5EF4-FFF2-40B4-BE49-F238E27FC236}">
                <a16:creationId xmlns:a16="http://schemas.microsoft.com/office/drawing/2014/main" id="{23352D44-ADA6-42FC-B4D6-0399E990A790}"/>
              </a:ext>
            </a:extLst>
          </p:cNvPr>
          <p:cNvPicPr>
            <a:picLocks noChangeAspect="1"/>
          </p:cNvPicPr>
          <p:nvPr/>
        </p:nvPicPr>
        <p:blipFill rotWithShape="1">
          <a:blip r:embed="rId2"/>
          <a:srcRect l="27065" t="23949" r="39185" b="47286"/>
          <a:stretch/>
        </p:blipFill>
        <p:spPr>
          <a:xfrm>
            <a:off x="484632" y="1884581"/>
            <a:ext cx="4114800" cy="1971802"/>
          </a:xfrm>
          <a:prstGeom prst="rect">
            <a:avLst/>
          </a:prstGeom>
        </p:spPr>
      </p:pic>
      <p:pic>
        <p:nvPicPr>
          <p:cNvPr id="7" name="Picture 6">
            <a:extLst>
              <a:ext uri="{FF2B5EF4-FFF2-40B4-BE49-F238E27FC236}">
                <a16:creationId xmlns:a16="http://schemas.microsoft.com/office/drawing/2014/main" id="{C1F48AD5-8048-CB07-D74B-9B2D7FAC00F0}"/>
              </a:ext>
            </a:extLst>
          </p:cNvPr>
          <p:cNvPicPr>
            <a:picLocks noChangeAspect="1"/>
          </p:cNvPicPr>
          <p:nvPr/>
        </p:nvPicPr>
        <p:blipFill rotWithShape="1">
          <a:blip r:embed="rId2"/>
          <a:srcRect l="27065" t="52714" r="39185" b="18246"/>
          <a:stretch/>
        </p:blipFill>
        <p:spPr>
          <a:xfrm>
            <a:off x="484632" y="4041852"/>
            <a:ext cx="4114800" cy="1990598"/>
          </a:xfrm>
          <a:prstGeom prst="rect">
            <a:avLst/>
          </a:prstGeom>
        </p:spPr>
      </p:pic>
      <p:pic>
        <p:nvPicPr>
          <p:cNvPr id="12" name="Picture 11">
            <a:extLst>
              <a:ext uri="{FF2B5EF4-FFF2-40B4-BE49-F238E27FC236}">
                <a16:creationId xmlns:a16="http://schemas.microsoft.com/office/drawing/2014/main" id="{1C8EBD54-0284-3089-37D8-48A1DC37C74D}"/>
              </a:ext>
            </a:extLst>
          </p:cNvPr>
          <p:cNvPicPr>
            <a:picLocks noChangeAspect="1"/>
          </p:cNvPicPr>
          <p:nvPr/>
        </p:nvPicPr>
        <p:blipFill rotWithShape="1">
          <a:blip r:embed="rId3"/>
          <a:srcRect l="26413" t="36898" r="35978" b="25012"/>
          <a:stretch/>
        </p:blipFill>
        <p:spPr>
          <a:xfrm>
            <a:off x="5817705" y="2359959"/>
            <a:ext cx="5208104" cy="2965595"/>
          </a:xfrm>
          <a:prstGeom prst="rect">
            <a:avLst/>
          </a:prstGeom>
        </p:spPr>
      </p:pic>
      <p:sp>
        <p:nvSpPr>
          <p:cNvPr id="14" name="TextBox 13">
            <a:extLst>
              <a:ext uri="{FF2B5EF4-FFF2-40B4-BE49-F238E27FC236}">
                <a16:creationId xmlns:a16="http://schemas.microsoft.com/office/drawing/2014/main" id="{270C9A38-5799-6DA0-09AF-64AF9F2CD5F7}"/>
              </a:ext>
            </a:extLst>
          </p:cNvPr>
          <p:cNvSpPr txBox="1"/>
          <p:nvPr/>
        </p:nvSpPr>
        <p:spPr>
          <a:xfrm>
            <a:off x="5817705" y="1721463"/>
            <a:ext cx="1412175" cy="830997"/>
          </a:xfrm>
          <a:prstGeom prst="rect">
            <a:avLst/>
          </a:prstGeom>
          <a:noFill/>
        </p:spPr>
        <p:txBody>
          <a:bodyPr wrap="square">
            <a:spAutoFit/>
          </a:bodyPr>
          <a:lstStyle/>
          <a:p>
            <a:r>
              <a:rPr lang="en-US" sz="2400" b="0" dirty="0">
                <a:solidFill>
                  <a:srgbClr val="FFFFFF"/>
                </a:solidFill>
                <a:effectLst/>
              </a:rPr>
              <a:t>Statistics</a:t>
            </a:r>
          </a:p>
          <a:p>
            <a:endParaRPr lang="en-US" sz="2400" dirty="0">
              <a:solidFill>
                <a:schemeClr val="bg1"/>
              </a:solidFill>
            </a:endParaRPr>
          </a:p>
        </p:txBody>
      </p:sp>
    </p:spTree>
    <p:extLst>
      <p:ext uri="{BB962C8B-B14F-4D97-AF65-F5344CB8AC3E}">
        <p14:creationId xmlns:p14="http://schemas.microsoft.com/office/powerpoint/2010/main" val="14818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9520759" cy="646331"/>
          </a:xfrm>
        </p:spPr>
        <p:txBody>
          <a:bodyPr/>
          <a:lstStyle/>
          <a:p>
            <a:r>
              <a:rPr lang="en-US" dirty="0"/>
              <a:t>Daily Returns S&amp;P 500</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6714377" y="1601433"/>
            <a:ext cx="3291014" cy="2031325"/>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FFFFFF"/>
                </a:solidFill>
                <a:effectLst/>
              </a:rPr>
              <a:t>S&amp;P 500 is included as an index</a:t>
            </a:r>
          </a:p>
          <a:p>
            <a:pPr marL="285750" indent="-285750">
              <a:buFont typeface="Arial" panose="020B0604020202020204" pitchFamily="34" charset="0"/>
              <a:buChar char="•"/>
            </a:pPr>
            <a:r>
              <a:rPr lang="en-US" dirty="0">
                <a:solidFill>
                  <a:srgbClr val="FFFFFF"/>
                </a:solidFill>
              </a:rPr>
              <a:t>Acts as a benchmark to U.S Stock and Economy</a:t>
            </a:r>
          </a:p>
          <a:p>
            <a:pPr marL="285750" indent="-285750">
              <a:buFont typeface="Arial" panose="020B0604020202020204" pitchFamily="34" charset="0"/>
              <a:buChar char="•"/>
            </a:pPr>
            <a:r>
              <a:rPr lang="en-US" dirty="0">
                <a:solidFill>
                  <a:srgbClr val="FFFFFF"/>
                </a:solidFill>
              </a:rPr>
              <a:t>Is used to compare performance of each portfolio</a:t>
            </a:r>
            <a:endParaRPr lang="en-US" sz="1800" b="0" dirty="0">
              <a:solidFill>
                <a:srgbClr val="FFFFFF"/>
              </a:solidFill>
              <a:effectLst/>
            </a:endParaRPr>
          </a:p>
        </p:txBody>
      </p:sp>
      <p:pic>
        <p:nvPicPr>
          <p:cNvPr id="14" name="Picture 13">
            <a:extLst>
              <a:ext uri="{FF2B5EF4-FFF2-40B4-BE49-F238E27FC236}">
                <a16:creationId xmlns:a16="http://schemas.microsoft.com/office/drawing/2014/main" id="{C8E556B3-5FCA-BEC5-6F2C-9F9995648976}"/>
              </a:ext>
            </a:extLst>
          </p:cNvPr>
          <p:cNvPicPr>
            <a:picLocks noChangeAspect="1"/>
          </p:cNvPicPr>
          <p:nvPr/>
        </p:nvPicPr>
        <p:blipFill rotWithShape="1">
          <a:blip r:embed="rId2"/>
          <a:srcRect l="27391" t="21629" r="59782" b="49999"/>
          <a:stretch/>
        </p:blipFill>
        <p:spPr>
          <a:xfrm>
            <a:off x="583094" y="1310308"/>
            <a:ext cx="1815547" cy="2257896"/>
          </a:xfrm>
          <a:prstGeom prst="rect">
            <a:avLst/>
          </a:prstGeom>
        </p:spPr>
      </p:pic>
      <p:pic>
        <p:nvPicPr>
          <p:cNvPr id="15" name="Picture 14">
            <a:extLst>
              <a:ext uri="{FF2B5EF4-FFF2-40B4-BE49-F238E27FC236}">
                <a16:creationId xmlns:a16="http://schemas.microsoft.com/office/drawing/2014/main" id="{D9449540-F228-7B45-BF0B-0BC9CA110A9F}"/>
              </a:ext>
            </a:extLst>
          </p:cNvPr>
          <p:cNvPicPr>
            <a:picLocks noChangeAspect="1"/>
          </p:cNvPicPr>
          <p:nvPr/>
        </p:nvPicPr>
        <p:blipFill rotWithShape="1">
          <a:blip r:embed="rId2"/>
          <a:srcRect l="27391" t="50001" r="60815" b="22112"/>
          <a:stretch/>
        </p:blipFill>
        <p:spPr>
          <a:xfrm>
            <a:off x="583095" y="3790641"/>
            <a:ext cx="1815548" cy="2413757"/>
          </a:xfrm>
          <a:prstGeom prst="rect">
            <a:avLst/>
          </a:prstGeom>
        </p:spPr>
      </p:pic>
      <p:pic>
        <p:nvPicPr>
          <p:cNvPr id="17" name="Picture 16">
            <a:extLst>
              <a:ext uri="{FF2B5EF4-FFF2-40B4-BE49-F238E27FC236}">
                <a16:creationId xmlns:a16="http://schemas.microsoft.com/office/drawing/2014/main" id="{BB97BCAA-0D50-60DA-0422-68606CEEF3C5}"/>
              </a:ext>
            </a:extLst>
          </p:cNvPr>
          <p:cNvPicPr>
            <a:picLocks noChangeAspect="1"/>
          </p:cNvPicPr>
          <p:nvPr/>
        </p:nvPicPr>
        <p:blipFill rotWithShape="1">
          <a:blip r:embed="rId3"/>
          <a:srcRect l="27282" t="36128" r="62275" b="28492"/>
          <a:stretch/>
        </p:blipFill>
        <p:spPr>
          <a:xfrm>
            <a:off x="3733366" y="1826589"/>
            <a:ext cx="2210611" cy="4210906"/>
          </a:xfrm>
          <a:prstGeom prst="rect">
            <a:avLst/>
          </a:prstGeom>
        </p:spPr>
      </p:pic>
      <p:sp>
        <p:nvSpPr>
          <p:cNvPr id="18" name="TextBox 17">
            <a:extLst>
              <a:ext uri="{FF2B5EF4-FFF2-40B4-BE49-F238E27FC236}">
                <a16:creationId xmlns:a16="http://schemas.microsoft.com/office/drawing/2014/main" id="{FC6A3020-D723-1EBA-5D69-FE614D72ECB5}"/>
              </a:ext>
            </a:extLst>
          </p:cNvPr>
          <p:cNvSpPr txBox="1"/>
          <p:nvPr/>
        </p:nvSpPr>
        <p:spPr>
          <a:xfrm>
            <a:off x="4199716" y="1278268"/>
            <a:ext cx="1277909" cy="646331"/>
          </a:xfrm>
          <a:prstGeom prst="rect">
            <a:avLst/>
          </a:prstGeom>
          <a:noFill/>
        </p:spPr>
        <p:txBody>
          <a:bodyPr wrap="square">
            <a:spAutoFit/>
          </a:bodyPr>
          <a:lstStyle/>
          <a:p>
            <a:r>
              <a:rPr lang="en-US" sz="1800" b="0" dirty="0">
                <a:solidFill>
                  <a:srgbClr val="FFFFFF"/>
                </a:solidFill>
                <a:effectLst/>
              </a:rPr>
              <a:t>Statistics</a:t>
            </a:r>
          </a:p>
          <a:p>
            <a:endParaRPr lang="en-US" dirty="0">
              <a:solidFill>
                <a:schemeClr val="bg1"/>
              </a:solidFill>
            </a:endParaRPr>
          </a:p>
        </p:txBody>
      </p:sp>
      <p:sp>
        <p:nvSpPr>
          <p:cNvPr id="19" name="Arrow: Curved Left 18">
            <a:extLst>
              <a:ext uri="{FF2B5EF4-FFF2-40B4-BE49-F238E27FC236}">
                <a16:creationId xmlns:a16="http://schemas.microsoft.com/office/drawing/2014/main" id="{5B81B517-A80A-4C95-F402-B5EBF0CFC188}"/>
              </a:ext>
            </a:extLst>
          </p:cNvPr>
          <p:cNvSpPr/>
          <p:nvPr/>
        </p:nvSpPr>
        <p:spPr>
          <a:xfrm>
            <a:off x="2727502" y="3184010"/>
            <a:ext cx="530087" cy="105755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852F46C-1797-333C-454C-07CA4E750A13}"/>
              </a:ext>
            </a:extLst>
          </p:cNvPr>
          <p:cNvSpPr txBox="1"/>
          <p:nvPr/>
        </p:nvSpPr>
        <p:spPr>
          <a:xfrm>
            <a:off x="6949542" y="1116891"/>
            <a:ext cx="1717380" cy="646331"/>
          </a:xfrm>
          <a:prstGeom prst="rect">
            <a:avLst/>
          </a:prstGeom>
          <a:noFill/>
        </p:spPr>
        <p:txBody>
          <a:bodyPr wrap="square">
            <a:spAutoFit/>
          </a:bodyPr>
          <a:lstStyle/>
          <a:p>
            <a:r>
              <a:rPr lang="en-US" dirty="0">
                <a:solidFill>
                  <a:srgbClr val="FFFFFF"/>
                </a:solidFill>
              </a:rPr>
              <a:t>Why S&amp;P 500?</a:t>
            </a:r>
            <a:endParaRPr lang="en-US" sz="1800" b="0" dirty="0">
              <a:solidFill>
                <a:srgbClr val="FFFFFF"/>
              </a:solidFill>
              <a:effectLst/>
            </a:endParaRPr>
          </a:p>
          <a:p>
            <a:endParaRPr lang="en-US" dirty="0">
              <a:solidFill>
                <a:schemeClr val="bg1"/>
              </a:solidFill>
            </a:endParaRPr>
          </a:p>
        </p:txBody>
      </p:sp>
    </p:spTree>
    <p:extLst>
      <p:ext uri="{BB962C8B-B14F-4D97-AF65-F5344CB8AC3E}">
        <p14:creationId xmlns:p14="http://schemas.microsoft.com/office/powerpoint/2010/main" val="3437647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288698" y="416738"/>
            <a:ext cx="11545493" cy="646331"/>
          </a:xfrm>
        </p:spPr>
        <p:txBody>
          <a:bodyPr/>
          <a:lstStyle/>
          <a:p>
            <a:r>
              <a:rPr lang="en-US" dirty="0"/>
              <a:t>Daily Returns Average Tech and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391865" y="1109800"/>
            <a:ext cx="1277909" cy="923330"/>
          </a:xfrm>
          <a:prstGeom prst="rect">
            <a:avLst/>
          </a:prstGeom>
          <a:noFill/>
        </p:spPr>
        <p:txBody>
          <a:bodyPr wrap="square">
            <a:spAutoFit/>
          </a:bodyPr>
          <a:lstStyle/>
          <a:p>
            <a:r>
              <a:rPr lang="en-US" sz="1800" b="0" dirty="0">
                <a:solidFill>
                  <a:srgbClr val="FFFFFF"/>
                </a:solidFill>
                <a:effectLst/>
              </a:rPr>
              <a:t>Tech Stocks</a:t>
            </a:r>
          </a:p>
          <a:p>
            <a:endParaRPr lang="en-US" dirty="0">
              <a:solidFill>
                <a:schemeClr val="bg1"/>
              </a:solidFill>
            </a:endParaRPr>
          </a:p>
        </p:txBody>
      </p:sp>
      <p:sp>
        <p:nvSpPr>
          <p:cNvPr id="11" name="Arrow: Curved Left 10">
            <a:extLst>
              <a:ext uri="{FF2B5EF4-FFF2-40B4-BE49-F238E27FC236}">
                <a16:creationId xmlns:a16="http://schemas.microsoft.com/office/drawing/2014/main" id="{6C8B7F4F-F885-DEB4-2C19-79D7590FFDD1}"/>
              </a:ext>
            </a:extLst>
          </p:cNvPr>
          <p:cNvSpPr/>
          <p:nvPr/>
        </p:nvSpPr>
        <p:spPr>
          <a:xfrm>
            <a:off x="2411950" y="3353031"/>
            <a:ext cx="530087" cy="105755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B6B8D291-5B25-19C6-FEFA-E47950D1DB6E}"/>
              </a:ext>
            </a:extLst>
          </p:cNvPr>
          <p:cNvPicPr>
            <a:picLocks noChangeAspect="1"/>
          </p:cNvPicPr>
          <p:nvPr/>
        </p:nvPicPr>
        <p:blipFill rotWithShape="1">
          <a:blip r:embed="rId2"/>
          <a:srcRect l="27174" t="57202" r="59239" b="14379"/>
          <a:stretch/>
        </p:blipFill>
        <p:spPr>
          <a:xfrm>
            <a:off x="484631" y="3881806"/>
            <a:ext cx="1656523" cy="1948071"/>
          </a:xfrm>
          <a:prstGeom prst="rect">
            <a:avLst/>
          </a:prstGeom>
        </p:spPr>
      </p:pic>
      <p:pic>
        <p:nvPicPr>
          <p:cNvPr id="9" name="Picture 8">
            <a:extLst>
              <a:ext uri="{FF2B5EF4-FFF2-40B4-BE49-F238E27FC236}">
                <a16:creationId xmlns:a16="http://schemas.microsoft.com/office/drawing/2014/main" id="{D0CBC478-092B-0B85-178E-21A9CE39DFD3}"/>
              </a:ext>
            </a:extLst>
          </p:cNvPr>
          <p:cNvPicPr>
            <a:picLocks noChangeAspect="1"/>
          </p:cNvPicPr>
          <p:nvPr/>
        </p:nvPicPr>
        <p:blipFill rotWithShape="1">
          <a:blip r:embed="rId2"/>
          <a:srcRect l="27174" t="27815" r="59239" b="44635"/>
          <a:stretch/>
        </p:blipFill>
        <p:spPr>
          <a:xfrm>
            <a:off x="484632" y="1782419"/>
            <a:ext cx="1656523" cy="1888433"/>
          </a:xfrm>
          <a:prstGeom prst="rect">
            <a:avLst/>
          </a:prstGeom>
        </p:spPr>
      </p:pic>
      <p:pic>
        <p:nvPicPr>
          <p:cNvPr id="13" name="Picture 12">
            <a:extLst>
              <a:ext uri="{FF2B5EF4-FFF2-40B4-BE49-F238E27FC236}">
                <a16:creationId xmlns:a16="http://schemas.microsoft.com/office/drawing/2014/main" id="{E55C5E65-C347-1B86-82C8-4FB9D6B29859}"/>
              </a:ext>
            </a:extLst>
          </p:cNvPr>
          <p:cNvPicPr>
            <a:picLocks noChangeAspect="1"/>
          </p:cNvPicPr>
          <p:nvPr/>
        </p:nvPicPr>
        <p:blipFill rotWithShape="1">
          <a:blip r:embed="rId3"/>
          <a:srcRect l="26352" t="33455" r="60061" b="29184"/>
          <a:stretch/>
        </p:blipFill>
        <p:spPr>
          <a:xfrm>
            <a:off x="3387097" y="2077424"/>
            <a:ext cx="2006773" cy="3102397"/>
          </a:xfrm>
          <a:prstGeom prst="rect">
            <a:avLst/>
          </a:prstGeom>
        </p:spPr>
      </p:pic>
      <p:pic>
        <p:nvPicPr>
          <p:cNvPr id="14" name="Picture 13">
            <a:extLst>
              <a:ext uri="{FF2B5EF4-FFF2-40B4-BE49-F238E27FC236}">
                <a16:creationId xmlns:a16="http://schemas.microsoft.com/office/drawing/2014/main" id="{C7F624B4-02CF-8636-7867-5DF71F09AB4E}"/>
              </a:ext>
            </a:extLst>
          </p:cNvPr>
          <p:cNvPicPr>
            <a:picLocks noChangeAspect="1"/>
          </p:cNvPicPr>
          <p:nvPr/>
        </p:nvPicPr>
        <p:blipFill rotWithShape="1">
          <a:blip r:embed="rId4"/>
          <a:srcRect l="26739" t="54962" r="59131" b="18052"/>
          <a:stretch/>
        </p:blipFill>
        <p:spPr>
          <a:xfrm>
            <a:off x="6548600" y="4074433"/>
            <a:ext cx="1722783" cy="1849761"/>
          </a:xfrm>
          <a:prstGeom prst="rect">
            <a:avLst/>
          </a:prstGeom>
        </p:spPr>
      </p:pic>
      <p:pic>
        <p:nvPicPr>
          <p:cNvPr id="15" name="Picture 14">
            <a:extLst>
              <a:ext uri="{FF2B5EF4-FFF2-40B4-BE49-F238E27FC236}">
                <a16:creationId xmlns:a16="http://schemas.microsoft.com/office/drawing/2014/main" id="{9B235395-A5BE-CED3-D1A4-1B24C91958ED}"/>
              </a:ext>
            </a:extLst>
          </p:cNvPr>
          <p:cNvPicPr>
            <a:picLocks noChangeAspect="1"/>
          </p:cNvPicPr>
          <p:nvPr/>
        </p:nvPicPr>
        <p:blipFill rotWithShape="1">
          <a:blip r:embed="rId5"/>
          <a:srcRect l="26537" t="24335" r="61739" b="38739"/>
          <a:stretch/>
        </p:blipFill>
        <p:spPr>
          <a:xfrm>
            <a:off x="9518834" y="2093973"/>
            <a:ext cx="1722783" cy="3050503"/>
          </a:xfrm>
          <a:prstGeom prst="rect">
            <a:avLst/>
          </a:prstGeom>
        </p:spPr>
      </p:pic>
      <p:pic>
        <p:nvPicPr>
          <p:cNvPr id="16" name="Picture 15">
            <a:extLst>
              <a:ext uri="{FF2B5EF4-FFF2-40B4-BE49-F238E27FC236}">
                <a16:creationId xmlns:a16="http://schemas.microsoft.com/office/drawing/2014/main" id="{1E43B633-3245-2A21-9624-4FE6D3FE033B}"/>
              </a:ext>
            </a:extLst>
          </p:cNvPr>
          <p:cNvPicPr>
            <a:picLocks noChangeAspect="1"/>
          </p:cNvPicPr>
          <p:nvPr/>
        </p:nvPicPr>
        <p:blipFill rotWithShape="1">
          <a:blip r:embed="rId4"/>
          <a:srcRect l="26739" t="24335" r="59131" b="45300"/>
          <a:stretch/>
        </p:blipFill>
        <p:spPr>
          <a:xfrm>
            <a:off x="6528723" y="1782419"/>
            <a:ext cx="1722783" cy="2081385"/>
          </a:xfrm>
          <a:prstGeom prst="rect">
            <a:avLst/>
          </a:prstGeom>
        </p:spPr>
      </p:pic>
      <p:sp>
        <p:nvSpPr>
          <p:cNvPr id="17" name="TextBox 16">
            <a:extLst>
              <a:ext uri="{FF2B5EF4-FFF2-40B4-BE49-F238E27FC236}">
                <a16:creationId xmlns:a16="http://schemas.microsoft.com/office/drawing/2014/main" id="{1D7B96DE-157F-3667-53FC-3C546D0B4682}"/>
              </a:ext>
            </a:extLst>
          </p:cNvPr>
          <p:cNvSpPr txBox="1"/>
          <p:nvPr/>
        </p:nvSpPr>
        <p:spPr>
          <a:xfrm>
            <a:off x="6512115" y="1081551"/>
            <a:ext cx="1722783" cy="923330"/>
          </a:xfrm>
          <a:prstGeom prst="rect">
            <a:avLst/>
          </a:prstGeom>
          <a:noFill/>
        </p:spPr>
        <p:txBody>
          <a:bodyPr wrap="square">
            <a:spAutoFit/>
          </a:bodyPr>
          <a:lstStyle/>
          <a:p>
            <a:r>
              <a:rPr lang="en-US" sz="1800" b="0" dirty="0">
                <a:solidFill>
                  <a:srgbClr val="FFFFFF"/>
                </a:solidFill>
                <a:effectLst/>
              </a:rPr>
              <a:t>Consumer</a:t>
            </a:r>
            <a:r>
              <a:rPr lang="en-US" sz="1800" b="0" dirty="0">
                <a:solidFill>
                  <a:srgbClr val="FFFFFF"/>
                </a:solidFill>
                <a:effectLst/>
                <a:latin typeface="Consolas" panose="020B0609020204030204" pitchFamily="49" charset="0"/>
              </a:rPr>
              <a:t> </a:t>
            </a:r>
            <a:r>
              <a:rPr lang="en-US" sz="1800" b="0" dirty="0">
                <a:solidFill>
                  <a:srgbClr val="FFFFFF"/>
                </a:solidFill>
                <a:effectLst/>
              </a:rPr>
              <a:t>Stocks</a:t>
            </a:r>
          </a:p>
          <a:p>
            <a:endParaRPr lang="en-US" dirty="0">
              <a:solidFill>
                <a:schemeClr val="bg1"/>
              </a:solidFill>
              <a:latin typeface="Söhne"/>
            </a:endParaRPr>
          </a:p>
        </p:txBody>
      </p:sp>
      <p:cxnSp>
        <p:nvCxnSpPr>
          <p:cNvPr id="18" name="Straight Connector 17">
            <a:extLst>
              <a:ext uri="{FF2B5EF4-FFF2-40B4-BE49-F238E27FC236}">
                <a16:creationId xmlns:a16="http://schemas.microsoft.com/office/drawing/2014/main" id="{94DF5965-AACA-F2BB-87BB-92DA5535BAC8}"/>
              </a:ext>
            </a:extLst>
          </p:cNvPr>
          <p:cNvCxnSpPr>
            <a:cxnSpLocks/>
          </p:cNvCxnSpPr>
          <p:nvPr/>
        </p:nvCxnSpPr>
        <p:spPr>
          <a:xfrm>
            <a:off x="5960629" y="1681358"/>
            <a:ext cx="0" cy="4414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Arrow: Curved Left 19">
            <a:extLst>
              <a:ext uri="{FF2B5EF4-FFF2-40B4-BE49-F238E27FC236}">
                <a16:creationId xmlns:a16="http://schemas.microsoft.com/office/drawing/2014/main" id="{E32EE9CB-3CC0-1A25-B080-1D45D3B5FB06}"/>
              </a:ext>
            </a:extLst>
          </p:cNvPr>
          <p:cNvSpPr/>
          <p:nvPr/>
        </p:nvSpPr>
        <p:spPr>
          <a:xfrm>
            <a:off x="8481390" y="3366283"/>
            <a:ext cx="497782" cy="1057550"/>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BE06130F-6567-0124-A8A8-28BD682542C6}"/>
              </a:ext>
            </a:extLst>
          </p:cNvPr>
          <p:cNvSpPr txBox="1"/>
          <p:nvPr/>
        </p:nvSpPr>
        <p:spPr>
          <a:xfrm>
            <a:off x="3372181" y="1627923"/>
            <a:ext cx="1277909" cy="646331"/>
          </a:xfrm>
          <a:prstGeom prst="rect">
            <a:avLst/>
          </a:prstGeom>
          <a:noFill/>
        </p:spPr>
        <p:txBody>
          <a:bodyPr wrap="square">
            <a:spAutoFit/>
          </a:bodyPr>
          <a:lstStyle/>
          <a:p>
            <a:r>
              <a:rPr lang="en-US" sz="1800" b="0" dirty="0">
                <a:solidFill>
                  <a:srgbClr val="FFFFFF"/>
                </a:solidFill>
                <a:effectLst/>
              </a:rPr>
              <a:t>Statistics</a:t>
            </a:r>
          </a:p>
          <a:p>
            <a:endParaRPr lang="en-US" dirty="0">
              <a:solidFill>
                <a:schemeClr val="bg1"/>
              </a:solidFill>
            </a:endParaRPr>
          </a:p>
        </p:txBody>
      </p:sp>
      <p:sp>
        <p:nvSpPr>
          <p:cNvPr id="22" name="TextBox 21">
            <a:extLst>
              <a:ext uri="{FF2B5EF4-FFF2-40B4-BE49-F238E27FC236}">
                <a16:creationId xmlns:a16="http://schemas.microsoft.com/office/drawing/2014/main" id="{B1784726-CC8E-E584-8FE4-ABA7E43097FF}"/>
              </a:ext>
            </a:extLst>
          </p:cNvPr>
          <p:cNvSpPr txBox="1"/>
          <p:nvPr/>
        </p:nvSpPr>
        <p:spPr>
          <a:xfrm>
            <a:off x="9465925" y="1627923"/>
            <a:ext cx="1277909" cy="646331"/>
          </a:xfrm>
          <a:prstGeom prst="rect">
            <a:avLst/>
          </a:prstGeom>
          <a:noFill/>
        </p:spPr>
        <p:txBody>
          <a:bodyPr wrap="square">
            <a:spAutoFit/>
          </a:bodyPr>
          <a:lstStyle/>
          <a:p>
            <a:r>
              <a:rPr lang="en-US" sz="1800" b="0" dirty="0">
                <a:solidFill>
                  <a:srgbClr val="FFFFFF"/>
                </a:solidFill>
                <a:effectLst/>
              </a:rPr>
              <a:t>Statistics</a:t>
            </a:r>
          </a:p>
          <a:p>
            <a:endParaRPr lang="en-US" dirty="0">
              <a:solidFill>
                <a:schemeClr val="bg1"/>
              </a:solidFill>
            </a:endParaRPr>
          </a:p>
        </p:txBody>
      </p:sp>
    </p:spTree>
    <p:extLst>
      <p:ext uri="{BB962C8B-B14F-4D97-AF65-F5344CB8AC3E}">
        <p14:creationId xmlns:p14="http://schemas.microsoft.com/office/powerpoint/2010/main" val="3720223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312355" y="313096"/>
            <a:ext cx="11190532" cy="646331"/>
          </a:xfrm>
        </p:spPr>
        <p:txBody>
          <a:bodyPr/>
          <a:lstStyle/>
          <a:p>
            <a:r>
              <a:rPr lang="en-US" dirty="0"/>
              <a:t>Cumulative Returns Tech and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0357502" y="6492875"/>
            <a:ext cx="1834498" cy="365125"/>
          </a:xfrm>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159026" y="1063069"/>
            <a:ext cx="3140765"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FFFFF"/>
                </a:solidFill>
              </a:rPr>
              <a:t>Cumulative returns of tech and consumer stocks over an 18-year period</a:t>
            </a:r>
          </a:p>
          <a:p>
            <a:pPr marL="285750" indent="-285750">
              <a:buFont typeface="Arial" panose="020B0604020202020204" pitchFamily="34" charset="0"/>
              <a:buChar char="•"/>
            </a:pPr>
            <a:r>
              <a:rPr lang="en-US" dirty="0">
                <a:solidFill>
                  <a:srgbClr val="FFFFFF"/>
                </a:solidFill>
              </a:rPr>
              <a:t>Graph shows a significant increase in returns for tech stocks before 2020</a:t>
            </a:r>
            <a:endParaRPr lang="en-US" dirty="0">
              <a:solidFill>
                <a:srgbClr val="FFFFFF"/>
              </a:solidFill>
              <a:latin typeface="Consolas" panose="020B0609020204030204" pitchFamily="49" charset="0"/>
            </a:endParaRPr>
          </a:p>
          <a:p>
            <a:pPr marL="285750" indent="-285750">
              <a:buFont typeface="Arial" panose="020B0604020202020204" pitchFamily="34" charset="0"/>
              <a:buChar char="•"/>
            </a:pPr>
            <a:endParaRPr lang="en-US" sz="1800" b="0" dirty="0">
              <a:solidFill>
                <a:srgbClr val="FFFFFF"/>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1722F2AD-3CFD-4E9D-A0F0-41A16DB1CC87}"/>
              </a:ext>
            </a:extLst>
          </p:cNvPr>
          <p:cNvPicPr>
            <a:picLocks noChangeAspect="1"/>
          </p:cNvPicPr>
          <p:nvPr/>
        </p:nvPicPr>
        <p:blipFill rotWithShape="1">
          <a:blip r:embed="rId2"/>
          <a:srcRect l="27608" t="39608" r="5001" b="19406"/>
          <a:stretch/>
        </p:blipFill>
        <p:spPr>
          <a:xfrm>
            <a:off x="3816626" y="1063069"/>
            <a:ext cx="8216348" cy="2809462"/>
          </a:xfrm>
          <a:prstGeom prst="rect">
            <a:avLst/>
          </a:prstGeom>
        </p:spPr>
      </p:pic>
      <p:pic>
        <p:nvPicPr>
          <p:cNvPr id="8" name="Picture 7">
            <a:extLst>
              <a:ext uri="{FF2B5EF4-FFF2-40B4-BE49-F238E27FC236}">
                <a16:creationId xmlns:a16="http://schemas.microsoft.com/office/drawing/2014/main" id="{8FCD5835-2316-8E50-38F4-2882955913C1}"/>
              </a:ext>
            </a:extLst>
          </p:cNvPr>
          <p:cNvPicPr>
            <a:picLocks noChangeAspect="1"/>
          </p:cNvPicPr>
          <p:nvPr/>
        </p:nvPicPr>
        <p:blipFill rotWithShape="1">
          <a:blip r:embed="rId3"/>
          <a:srcRect l="27065" t="33615" r="4022" b="25690"/>
          <a:stretch/>
        </p:blipFill>
        <p:spPr>
          <a:xfrm>
            <a:off x="159026" y="3976173"/>
            <a:ext cx="8401880" cy="2789474"/>
          </a:xfrm>
          <a:prstGeom prst="rect">
            <a:avLst/>
          </a:prstGeom>
        </p:spPr>
      </p:pic>
    </p:spTree>
    <p:extLst>
      <p:ext uri="{BB962C8B-B14F-4D97-AF65-F5344CB8AC3E}">
        <p14:creationId xmlns:p14="http://schemas.microsoft.com/office/powerpoint/2010/main" val="145617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1362813" cy="646331"/>
          </a:xfrm>
        </p:spPr>
        <p:txBody>
          <a:bodyPr/>
          <a:lstStyle/>
          <a:p>
            <a:r>
              <a:rPr lang="en-US" dirty="0"/>
              <a:t>Cumulative Returns of Tech, Consumer and S&amp;P 500</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344555" y="1720840"/>
            <a:ext cx="2663689" cy="3416320"/>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FFFFFF"/>
                </a:solidFill>
                <a:effectLst/>
              </a:rPr>
              <a:t>Large Cap Cumulative Returns on Average Tech and </a:t>
            </a:r>
            <a:r>
              <a:rPr lang="en-US" dirty="0">
                <a:solidFill>
                  <a:srgbClr val="FFFFFF"/>
                </a:solidFill>
              </a:rPr>
              <a:t>C</a:t>
            </a:r>
            <a:r>
              <a:rPr lang="en-US" sz="1800" b="0" dirty="0">
                <a:solidFill>
                  <a:srgbClr val="FFFFFF"/>
                </a:solidFill>
                <a:effectLst/>
              </a:rPr>
              <a:t>onsumer stocks as well as the S&amp;P 500</a:t>
            </a:r>
          </a:p>
          <a:p>
            <a:endParaRPr lang="en-US" dirty="0">
              <a:solidFill>
                <a:srgbClr val="FFFFFF"/>
              </a:solidFill>
            </a:endParaRPr>
          </a:p>
          <a:p>
            <a:pPr marL="285750" indent="-285750">
              <a:buFont typeface="Arial" panose="020B0604020202020204" pitchFamily="34" charset="0"/>
              <a:buChar char="•"/>
            </a:pPr>
            <a:r>
              <a:rPr lang="en-US" sz="1800" b="0" dirty="0">
                <a:solidFill>
                  <a:srgbClr val="FFFFFF"/>
                </a:solidFill>
                <a:effectLst/>
              </a:rPr>
              <a:t>Demonstrates a greater return in tech stocks overtime</a:t>
            </a:r>
          </a:p>
          <a:p>
            <a:endParaRPr lang="en-US" dirty="0">
              <a:solidFill>
                <a:srgbClr val="FFFFFF"/>
              </a:solidFill>
            </a:endParaRPr>
          </a:p>
          <a:p>
            <a:pPr marL="285750" indent="-285750">
              <a:buFont typeface="Arial" panose="020B0604020202020204" pitchFamily="34" charset="0"/>
              <a:buChar char="•"/>
            </a:pPr>
            <a:r>
              <a:rPr lang="en-US" sz="1800" b="0" dirty="0">
                <a:solidFill>
                  <a:srgbClr val="FFFFFF"/>
                </a:solidFill>
                <a:effectLst/>
              </a:rPr>
              <a:t>Consumer and SP500 remain constant</a:t>
            </a:r>
          </a:p>
        </p:txBody>
      </p:sp>
      <p:pic>
        <p:nvPicPr>
          <p:cNvPr id="7" name="Picture 6">
            <a:extLst>
              <a:ext uri="{FF2B5EF4-FFF2-40B4-BE49-F238E27FC236}">
                <a16:creationId xmlns:a16="http://schemas.microsoft.com/office/drawing/2014/main" id="{88490E94-9A8F-5B52-135D-AA24EE7A8241}"/>
              </a:ext>
            </a:extLst>
          </p:cNvPr>
          <p:cNvPicPr>
            <a:picLocks noChangeAspect="1"/>
          </p:cNvPicPr>
          <p:nvPr/>
        </p:nvPicPr>
        <p:blipFill rotWithShape="1">
          <a:blip r:embed="rId2"/>
          <a:srcRect l="26956" t="35162" r="4565" b="23079"/>
          <a:stretch/>
        </p:blipFill>
        <p:spPr>
          <a:xfrm>
            <a:off x="3180521" y="1720840"/>
            <a:ext cx="8666924" cy="2971516"/>
          </a:xfrm>
          <a:prstGeom prst="rect">
            <a:avLst/>
          </a:prstGeom>
        </p:spPr>
      </p:pic>
    </p:spTree>
    <p:extLst>
      <p:ext uri="{BB962C8B-B14F-4D97-AF65-F5344CB8AC3E}">
        <p14:creationId xmlns:p14="http://schemas.microsoft.com/office/powerpoint/2010/main" val="3813613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1124267" cy="646331"/>
          </a:xfrm>
        </p:spPr>
        <p:txBody>
          <a:bodyPr/>
          <a:lstStyle/>
          <a:p>
            <a:r>
              <a:rPr lang="en-US" sz="4000" dirty="0"/>
              <a:t>Annualized Returns/Annualized Standard Deviation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25343" y="1360858"/>
            <a:ext cx="1484244" cy="830997"/>
          </a:xfrm>
          <a:prstGeom prst="rect">
            <a:avLst/>
          </a:prstGeom>
          <a:noFill/>
        </p:spPr>
        <p:txBody>
          <a:bodyPr wrap="square">
            <a:spAutoFit/>
          </a:bodyPr>
          <a:lstStyle/>
          <a:p>
            <a:r>
              <a:rPr lang="en-US" sz="2400" b="0" dirty="0">
                <a:solidFill>
                  <a:srgbClr val="FFFFFF"/>
                </a:solidFill>
                <a:effectLst/>
              </a:rPr>
              <a:t>Consumer Stocks</a:t>
            </a:r>
          </a:p>
        </p:txBody>
      </p:sp>
      <p:pic>
        <p:nvPicPr>
          <p:cNvPr id="6" name="Picture 5">
            <a:extLst>
              <a:ext uri="{FF2B5EF4-FFF2-40B4-BE49-F238E27FC236}">
                <a16:creationId xmlns:a16="http://schemas.microsoft.com/office/drawing/2014/main" id="{3500DC23-B118-1C3E-28BE-F270133ACDCA}"/>
              </a:ext>
            </a:extLst>
          </p:cNvPr>
          <p:cNvPicPr>
            <a:picLocks noChangeAspect="1"/>
          </p:cNvPicPr>
          <p:nvPr/>
        </p:nvPicPr>
        <p:blipFill rotWithShape="1">
          <a:blip r:embed="rId2"/>
          <a:srcRect l="12691" t="26414" r="77389" b="63146"/>
          <a:stretch/>
        </p:blipFill>
        <p:spPr>
          <a:xfrm>
            <a:off x="484629" y="4218640"/>
            <a:ext cx="3146465" cy="1861847"/>
          </a:xfrm>
          <a:prstGeom prst="rect">
            <a:avLst/>
          </a:prstGeom>
        </p:spPr>
      </p:pic>
      <p:pic>
        <p:nvPicPr>
          <p:cNvPr id="8" name="Picture 7">
            <a:extLst>
              <a:ext uri="{FF2B5EF4-FFF2-40B4-BE49-F238E27FC236}">
                <a16:creationId xmlns:a16="http://schemas.microsoft.com/office/drawing/2014/main" id="{D3F2674D-0E57-B243-3840-630C09062054}"/>
              </a:ext>
            </a:extLst>
          </p:cNvPr>
          <p:cNvPicPr>
            <a:picLocks noChangeAspect="1"/>
          </p:cNvPicPr>
          <p:nvPr/>
        </p:nvPicPr>
        <p:blipFill rotWithShape="1">
          <a:blip r:embed="rId2"/>
          <a:srcRect l="12342" t="13198" r="77296" b="75376"/>
          <a:stretch/>
        </p:blipFill>
        <p:spPr>
          <a:xfrm>
            <a:off x="484629" y="2191856"/>
            <a:ext cx="3146465" cy="1950704"/>
          </a:xfrm>
          <a:prstGeom prst="rect">
            <a:avLst/>
          </a:prstGeom>
        </p:spPr>
      </p:pic>
      <p:pic>
        <p:nvPicPr>
          <p:cNvPr id="9" name="Picture 8">
            <a:extLst>
              <a:ext uri="{FF2B5EF4-FFF2-40B4-BE49-F238E27FC236}">
                <a16:creationId xmlns:a16="http://schemas.microsoft.com/office/drawing/2014/main" id="{AC0E5E25-DACE-ACF3-DE5B-FC3F5A2D9F3A}"/>
              </a:ext>
            </a:extLst>
          </p:cNvPr>
          <p:cNvPicPr>
            <a:picLocks noChangeAspect="1"/>
          </p:cNvPicPr>
          <p:nvPr/>
        </p:nvPicPr>
        <p:blipFill rotWithShape="1">
          <a:blip r:embed="rId2"/>
          <a:srcRect l="12190" t="64113" r="77376" b="26172"/>
          <a:stretch/>
        </p:blipFill>
        <p:spPr>
          <a:xfrm>
            <a:off x="8998227" y="2191855"/>
            <a:ext cx="2441124" cy="1277772"/>
          </a:xfrm>
          <a:prstGeom prst="rect">
            <a:avLst/>
          </a:prstGeom>
        </p:spPr>
      </p:pic>
      <p:pic>
        <p:nvPicPr>
          <p:cNvPr id="11" name="Picture 10">
            <a:extLst>
              <a:ext uri="{FF2B5EF4-FFF2-40B4-BE49-F238E27FC236}">
                <a16:creationId xmlns:a16="http://schemas.microsoft.com/office/drawing/2014/main" id="{B5765A49-2E8B-6798-61A8-3D347305C588}"/>
              </a:ext>
            </a:extLst>
          </p:cNvPr>
          <p:cNvPicPr>
            <a:picLocks noChangeAspect="1"/>
          </p:cNvPicPr>
          <p:nvPr/>
        </p:nvPicPr>
        <p:blipFill rotWithShape="1">
          <a:blip r:embed="rId2"/>
          <a:srcRect l="12353" t="39042" r="78261" b="50311"/>
          <a:stretch/>
        </p:blipFill>
        <p:spPr>
          <a:xfrm>
            <a:off x="4851848" y="2191855"/>
            <a:ext cx="3058816" cy="1950705"/>
          </a:xfrm>
          <a:prstGeom prst="rect">
            <a:avLst/>
          </a:prstGeom>
        </p:spPr>
      </p:pic>
      <p:pic>
        <p:nvPicPr>
          <p:cNvPr id="14" name="Picture 13">
            <a:extLst>
              <a:ext uri="{FF2B5EF4-FFF2-40B4-BE49-F238E27FC236}">
                <a16:creationId xmlns:a16="http://schemas.microsoft.com/office/drawing/2014/main" id="{E4D9187C-0AF8-417F-5D2D-E7F980394B75}"/>
              </a:ext>
            </a:extLst>
          </p:cNvPr>
          <p:cNvPicPr>
            <a:picLocks noChangeAspect="1"/>
          </p:cNvPicPr>
          <p:nvPr/>
        </p:nvPicPr>
        <p:blipFill rotWithShape="1">
          <a:blip r:embed="rId2"/>
          <a:srcRect l="12609" t="51915" r="78352" b="37832"/>
          <a:stretch/>
        </p:blipFill>
        <p:spPr>
          <a:xfrm>
            <a:off x="4851847" y="4218640"/>
            <a:ext cx="3053068" cy="1947039"/>
          </a:xfrm>
          <a:prstGeom prst="rect">
            <a:avLst/>
          </a:prstGeom>
        </p:spPr>
      </p:pic>
      <p:sp>
        <p:nvSpPr>
          <p:cNvPr id="16" name="TextBox 15">
            <a:extLst>
              <a:ext uri="{FF2B5EF4-FFF2-40B4-BE49-F238E27FC236}">
                <a16:creationId xmlns:a16="http://schemas.microsoft.com/office/drawing/2014/main" id="{D72DAEB3-979A-2AB6-1C89-EB188EA93B0A}"/>
              </a:ext>
            </a:extLst>
          </p:cNvPr>
          <p:cNvSpPr txBox="1"/>
          <p:nvPr/>
        </p:nvSpPr>
        <p:spPr>
          <a:xfrm>
            <a:off x="484630" y="1360858"/>
            <a:ext cx="1108481" cy="830997"/>
          </a:xfrm>
          <a:prstGeom prst="rect">
            <a:avLst/>
          </a:prstGeom>
          <a:noFill/>
        </p:spPr>
        <p:txBody>
          <a:bodyPr wrap="square">
            <a:spAutoFit/>
          </a:bodyPr>
          <a:lstStyle/>
          <a:p>
            <a:r>
              <a:rPr lang="en-US" sz="2400" b="0" dirty="0">
                <a:solidFill>
                  <a:srgbClr val="FFFFFF"/>
                </a:solidFill>
                <a:effectLst/>
              </a:rPr>
              <a:t>Tech Stocks</a:t>
            </a:r>
          </a:p>
        </p:txBody>
      </p:sp>
      <p:sp>
        <p:nvSpPr>
          <p:cNvPr id="17" name="TextBox 16">
            <a:extLst>
              <a:ext uri="{FF2B5EF4-FFF2-40B4-BE49-F238E27FC236}">
                <a16:creationId xmlns:a16="http://schemas.microsoft.com/office/drawing/2014/main" id="{A4887721-C9F6-DAD9-C9D9-81BD3B4D0EF2}"/>
              </a:ext>
            </a:extLst>
          </p:cNvPr>
          <p:cNvSpPr txBox="1"/>
          <p:nvPr/>
        </p:nvSpPr>
        <p:spPr>
          <a:xfrm>
            <a:off x="9183757" y="1680076"/>
            <a:ext cx="1382693" cy="461665"/>
          </a:xfrm>
          <a:prstGeom prst="rect">
            <a:avLst/>
          </a:prstGeom>
          <a:noFill/>
        </p:spPr>
        <p:txBody>
          <a:bodyPr wrap="square">
            <a:spAutoFit/>
          </a:bodyPr>
          <a:lstStyle/>
          <a:p>
            <a:r>
              <a:rPr lang="en-US" sz="2400" b="0" dirty="0">
                <a:solidFill>
                  <a:srgbClr val="FFFFFF"/>
                </a:solidFill>
                <a:effectLst/>
              </a:rPr>
              <a:t>S&amp;P 500</a:t>
            </a:r>
          </a:p>
        </p:txBody>
      </p:sp>
      <p:cxnSp>
        <p:nvCxnSpPr>
          <p:cNvPr id="18" name="Straight Connector 17">
            <a:extLst>
              <a:ext uri="{FF2B5EF4-FFF2-40B4-BE49-F238E27FC236}">
                <a16:creationId xmlns:a16="http://schemas.microsoft.com/office/drawing/2014/main" id="{9F296E47-3227-2E08-8175-0283681DAE63}"/>
              </a:ext>
            </a:extLst>
          </p:cNvPr>
          <p:cNvCxnSpPr>
            <a:cxnSpLocks/>
          </p:cNvCxnSpPr>
          <p:nvPr/>
        </p:nvCxnSpPr>
        <p:spPr>
          <a:xfrm>
            <a:off x="4118577" y="1680076"/>
            <a:ext cx="0" cy="44617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3572C1-19E8-34B4-B7BD-2D7D2916A880}"/>
              </a:ext>
            </a:extLst>
          </p:cNvPr>
          <p:cNvCxnSpPr>
            <a:cxnSpLocks/>
          </p:cNvCxnSpPr>
          <p:nvPr/>
        </p:nvCxnSpPr>
        <p:spPr>
          <a:xfrm>
            <a:off x="8392403" y="1680076"/>
            <a:ext cx="0" cy="44617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F72995-3C72-6224-E6DF-7C0689818844}"/>
              </a:ext>
            </a:extLst>
          </p:cNvPr>
          <p:cNvSpPr txBox="1"/>
          <p:nvPr/>
        </p:nvSpPr>
        <p:spPr>
          <a:xfrm>
            <a:off x="484630" y="949539"/>
            <a:ext cx="3762991" cy="400110"/>
          </a:xfrm>
          <a:prstGeom prst="rect">
            <a:avLst/>
          </a:prstGeom>
          <a:noFill/>
        </p:spPr>
        <p:txBody>
          <a:bodyPr wrap="square">
            <a:spAutoFit/>
          </a:bodyPr>
          <a:lstStyle/>
          <a:p>
            <a:r>
              <a:rPr lang="en-US" sz="2000" b="0" dirty="0">
                <a:solidFill>
                  <a:srgbClr val="FFFFFF"/>
                </a:solidFill>
                <a:effectLst/>
              </a:rPr>
              <a:t>Time Frame: 2005 -2023</a:t>
            </a:r>
          </a:p>
        </p:txBody>
      </p:sp>
    </p:spTree>
    <p:extLst>
      <p:ext uri="{BB962C8B-B14F-4D97-AF65-F5344CB8AC3E}">
        <p14:creationId xmlns:p14="http://schemas.microsoft.com/office/powerpoint/2010/main" val="834435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Portfolio Analyzer</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Data Collection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Executive Summary</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a:xfrm>
            <a:off x="484632" y="6217920"/>
            <a:ext cx="3636794" cy="365125"/>
          </a:xfrm>
        </p:spPr>
        <p:txBody>
          <a:bodyPr/>
          <a:lstStyle/>
          <a:p>
            <a:r>
              <a:rPr lang="en-US" noProof="0" dirty="0"/>
              <a:t>Consumer Vs. Tech Stocks</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9083438" cy="646331"/>
          </a:xfrm>
        </p:spPr>
        <p:txBody>
          <a:bodyPr/>
          <a:lstStyle/>
          <a:p>
            <a:r>
              <a:rPr lang="en-US" dirty="0"/>
              <a:t>Variance/Covariance/Beta Tech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pic>
        <p:nvPicPr>
          <p:cNvPr id="7" name="Picture 6">
            <a:extLst>
              <a:ext uri="{FF2B5EF4-FFF2-40B4-BE49-F238E27FC236}">
                <a16:creationId xmlns:a16="http://schemas.microsoft.com/office/drawing/2014/main" id="{12CEC8B2-3E69-8FE8-FB87-DCEF9A9932AC}"/>
              </a:ext>
            </a:extLst>
          </p:cNvPr>
          <p:cNvPicPr>
            <a:picLocks noChangeAspect="1"/>
          </p:cNvPicPr>
          <p:nvPr/>
        </p:nvPicPr>
        <p:blipFill rotWithShape="1">
          <a:blip r:embed="rId2"/>
          <a:srcRect l="12862" t="40290" r="74899" b="49235"/>
          <a:stretch/>
        </p:blipFill>
        <p:spPr>
          <a:xfrm>
            <a:off x="354957" y="2557102"/>
            <a:ext cx="3623862" cy="1743795"/>
          </a:xfrm>
          <a:prstGeom prst="rect">
            <a:avLst/>
          </a:prstGeom>
        </p:spPr>
      </p:pic>
      <p:pic>
        <p:nvPicPr>
          <p:cNvPr id="12" name="Picture 11">
            <a:extLst>
              <a:ext uri="{FF2B5EF4-FFF2-40B4-BE49-F238E27FC236}">
                <a16:creationId xmlns:a16="http://schemas.microsoft.com/office/drawing/2014/main" id="{D1B983E4-FE9C-09AC-0320-56638B60DEAF}"/>
              </a:ext>
            </a:extLst>
          </p:cNvPr>
          <p:cNvPicPr>
            <a:picLocks noChangeAspect="1"/>
          </p:cNvPicPr>
          <p:nvPr/>
        </p:nvPicPr>
        <p:blipFill rotWithShape="1">
          <a:blip r:embed="rId3"/>
          <a:srcRect l="12860" t="66814" r="76474" b="22306"/>
          <a:stretch/>
        </p:blipFill>
        <p:spPr>
          <a:xfrm>
            <a:off x="7948390" y="2532479"/>
            <a:ext cx="3083643" cy="1768417"/>
          </a:xfrm>
          <a:prstGeom prst="rect">
            <a:avLst/>
          </a:prstGeom>
        </p:spPr>
      </p:pic>
      <p:pic>
        <p:nvPicPr>
          <p:cNvPr id="13" name="Picture 12">
            <a:extLst>
              <a:ext uri="{FF2B5EF4-FFF2-40B4-BE49-F238E27FC236}">
                <a16:creationId xmlns:a16="http://schemas.microsoft.com/office/drawing/2014/main" id="{529F9721-7441-8ED4-6337-A4E07599E3E5}"/>
              </a:ext>
            </a:extLst>
          </p:cNvPr>
          <p:cNvPicPr>
            <a:picLocks noChangeAspect="1"/>
          </p:cNvPicPr>
          <p:nvPr/>
        </p:nvPicPr>
        <p:blipFill rotWithShape="1">
          <a:blip r:embed="rId2"/>
          <a:srcRect l="12679" t="77696" r="74641" b="10899"/>
          <a:stretch/>
        </p:blipFill>
        <p:spPr>
          <a:xfrm>
            <a:off x="4215193" y="2532479"/>
            <a:ext cx="3496823" cy="1768417"/>
          </a:xfrm>
          <a:prstGeom prst="rect">
            <a:avLst/>
          </a:prstGeom>
        </p:spPr>
      </p:pic>
      <p:sp>
        <p:nvSpPr>
          <p:cNvPr id="15" name="TextBox 14">
            <a:extLst>
              <a:ext uri="{FF2B5EF4-FFF2-40B4-BE49-F238E27FC236}">
                <a16:creationId xmlns:a16="http://schemas.microsoft.com/office/drawing/2014/main" id="{820C44FF-33F9-9151-A124-0C4486EC24A4}"/>
              </a:ext>
            </a:extLst>
          </p:cNvPr>
          <p:cNvSpPr txBox="1"/>
          <p:nvPr/>
        </p:nvSpPr>
        <p:spPr>
          <a:xfrm>
            <a:off x="354957" y="1879995"/>
            <a:ext cx="1606366" cy="677108"/>
          </a:xfrm>
          <a:prstGeom prst="rect">
            <a:avLst/>
          </a:prstGeom>
          <a:noFill/>
        </p:spPr>
        <p:txBody>
          <a:bodyPr wrap="square">
            <a:spAutoFit/>
          </a:bodyPr>
          <a:lstStyle/>
          <a:p>
            <a:r>
              <a:rPr lang="en-US" sz="1900" b="0" dirty="0">
                <a:solidFill>
                  <a:srgbClr val="FFFFFF"/>
                </a:solidFill>
                <a:effectLst/>
              </a:rPr>
              <a:t>Varianc</a:t>
            </a:r>
            <a:r>
              <a:rPr lang="en-US" sz="1900" dirty="0">
                <a:solidFill>
                  <a:srgbClr val="FFFFFF"/>
                </a:solidFill>
              </a:rPr>
              <a:t>e for Tech Stocks </a:t>
            </a:r>
            <a:endParaRPr lang="en-US" sz="1900" b="0" dirty="0">
              <a:solidFill>
                <a:srgbClr val="FFFFFF"/>
              </a:solidFill>
              <a:effectLst/>
            </a:endParaRPr>
          </a:p>
        </p:txBody>
      </p:sp>
      <p:sp>
        <p:nvSpPr>
          <p:cNvPr id="16" name="TextBox 15">
            <a:extLst>
              <a:ext uri="{FF2B5EF4-FFF2-40B4-BE49-F238E27FC236}">
                <a16:creationId xmlns:a16="http://schemas.microsoft.com/office/drawing/2014/main" id="{84705A5F-9DF6-E5D5-CD0D-17663C975364}"/>
              </a:ext>
            </a:extLst>
          </p:cNvPr>
          <p:cNvSpPr txBox="1"/>
          <p:nvPr/>
        </p:nvSpPr>
        <p:spPr>
          <a:xfrm>
            <a:off x="4215193" y="1809010"/>
            <a:ext cx="1741953" cy="677108"/>
          </a:xfrm>
          <a:prstGeom prst="rect">
            <a:avLst/>
          </a:prstGeom>
          <a:noFill/>
        </p:spPr>
        <p:txBody>
          <a:bodyPr wrap="square">
            <a:spAutoFit/>
          </a:bodyPr>
          <a:lstStyle/>
          <a:p>
            <a:r>
              <a:rPr lang="en-US" sz="1900" b="0" dirty="0">
                <a:solidFill>
                  <a:srgbClr val="FFFFFF"/>
                </a:solidFill>
                <a:effectLst/>
              </a:rPr>
              <a:t>Covariance</a:t>
            </a:r>
            <a:r>
              <a:rPr lang="en-US" sz="1900" dirty="0">
                <a:solidFill>
                  <a:srgbClr val="FFFFFF"/>
                </a:solidFill>
              </a:rPr>
              <a:t> for Tech Stocks </a:t>
            </a:r>
            <a:endParaRPr lang="en-US" sz="1900" b="0" dirty="0">
              <a:solidFill>
                <a:srgbClr val="FFFFFF"/>
              </a:solidFill>
              <a:effectLst/>
            </a:endParaRPr>
          </a:p>
        </p:txBody>
      </p:sp>
      <p:sp>
        <p:nvSpPr>
          <p:cNvPr id="17" name="TextBox 16">
            <a:extLst>
              <a:ext uri="{FF2B5EF4-FFF2-40B4-BE49-F238E27FC236}">
                <a16:creationId xmlns:a16="http://schemas.microsoft.com/office/drawing/2014/main" id="{055757C3-E853-5BC9-392C-37E46EA9CA20}"/>
              </a:ext>
            </a:extLst>
          </p:cNvPr>
          <p:cNvSpPr txBox="1"/>
          <p:nvPr/>
        </p:nvSpPr>
        <p:spPr>
          <a:xfrm>
            <a:off x="7917474" y="1762649"/>
            <a:ext cx="1572737" cy="677108"/>
          </a:xfrm>
          <a:prstGeom prst="rect">
            <a:avLst/>
          </a:prstGeom>
          <a:noFill/>
        </p:spPr>
        <p:txBody>
          <a:bodyPr wrap="square">
            <a:spAutoFit/>
          </a:bodyPr>
          <a:lstStyle/>
          <a:p>
            <a:r>
              <a:rPr lang="en-US" sz="1900" b="0" dirty="0">
                <a:solidFill>
                  <a:srgbClr val="FFFFFF"/>
                </a:solidFill>
                <a:effectLst/>
              </a:rPr>
              <a:t>Beta</a:t>
            </a:r>
            <a:r>
              <a:rPr lang="en-US" sz="1900" dirty="0">
                <a:solidFill>
                  <a:srgbClr val="FFFFFF"/>
                </a:solidFill>
              </a:rPr>
              <a:t> for Tech Stocks </a:t>
            </a:r>
            <a:endParaRPr lang="en-US" sz="1900" b="0" dirty="0">
              <a:solidFill>
                <a:srgbClr val="FFFFFF"/>
              </a:solidFill>
              <a:effectLst/>
            </a:endParaRPr>
          </a:p>
        </p:txBody>
      </p:sp>
    </p:spTree>
    <p:extLst>
      <p:ext uri="{BB962C8B-B14F-4D97-AF65-F5344CB8AC3E}">
        <p14:creationId xmlns:p14="http://schemas.microsoft.com/office/powerpoint/2010/main" val="105175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3" y="416738"/>
            <a:ext cx="6446254" cy="646331"/>
          </a:xfrm>
        </p:spPr>
        <p:txBody>
          <a:bodyPr/>
          <a:lstStyle/>
          <a:p>
            <a:r>
              <a:rPr lang="en-US" dirty="0"/>
              <a:t>Rolling Metrics Tech Stocks </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0" y="1116318"/>
            <a:ext cx="6446254" cy="646331"/>
          </a:xfrm>
          <a:prstGeom prst="rect">
            <a:avLst/>
          </a:prstGeom>
          <a:noFill/>
        </p:spPr>
        <p:txBody>
          <a:bodyPr wrap="square">
            <a:spAutoFit/>
          </a:bodyPr>
          <a:lstStyle/>
          <a:p>
            <a:r>
              <a:rPr lang="en-US" sz="1800" b="0" dirty="0">
                <a:solidFill>
                  <a:srgbClr val="FFFFFF"/>
                </a:solidFill>
                <a:effectLst/>
              </a:rPr>
              <a:t>Plotline using daily returns of tech stocks overtime through the Rolling method with a window of 180 trading days</a:t>
            </a:r>
          </a:p>
        </p:txBody>
      </p:sp>
      <p:pic>
        <p:nvPicPr>
          <p:cNvPr id="7" name="Picture 6">
            <a:extLst>
              <a:ext uri="{FF2B5EF4-FFF2-40B4-BE49-F238E27FC236}">
                <a16:creationId xmlns:a16="http://schemas.microsoft.com/office/drawing/2014/main" id="{D27DBA84-2AF3-4FD6-6A4F-6F482A3C7A8D}"/>
              </a:ext>
            </a:extLst>
          </p:cNvPr>
          <p:cNvPicPr>
            <a:picLocks noChangeAspect="1"/>
          </p:cNvPicPr>
          <p:nvPr/>
        </p:nvPicPr>
        <p:blipFill rotWithShape="1">
          <a:blip r:embed="rId2"/>
          <a:srcRect l="13261" t="26848" r="8804" b="21725"/>
          <a:stretch/>
        </p:blipFill>
        <p:spPr>
          <a:xfrm>
            <a:off x="510208" y="2216604"/>
            <a:ext cx="9501810" cy="3525078"/>
          </a:xfrm>
          <a:prstGeom prst="rect">
            <a:avLst/>
          </a:prstGeom>
        </p:spPr>
      </p:pic>
    </p:spTree>
    <p:extLst>
      <p:ext uri="{BB962C8B-B14F-4D97-AF65-F5344CB8AC3E}">
        <p14:creationId xmlns:p14="http://schemas.microsoft.com/office/powerpoint/2010/main" val="107650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0378985" cy="646331"/>
          </a:xfrm>
        </p:spPr>
        <p:txBody>
          <a:bodyPr/>
          <a:lstStyle/>
          <a:p>
            <a:r>
              <a:rPr lang="en-US" dirty="0"/>
              <a:t>Variance/Covariance/Beta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237397" y="1577983"/>
            <a:ext cx="1874256" cy="646331"/>
          </a:xfrm>
          <a:prstGeom prst="rect">
            <a:avLst/>
          </a:prstGeom>
          <a:noFill/>
        </p:spPr>
        <p:txBody>
          <a:bodyPr wrap="square">
            <a:spAutoFit/>
          </a:bodyPr>
          <a:lstStyle/>
          <a:p>
            <a:r>
              <a:rPr lang="en-US" sz="1800" b="0" dirty="0">
                <a:solidFill>
                  <a:srgbClr val="FFFFFF"/>
                </a:solidFill>
                <a:effectLst/>
              </a:rPr>
              <a:t>Variance for Consumer Stocks</a:t>
            </a:r>
          </a:p>
        </p:txBody>
      </p:sp>
      <p:pic>
        <p:nvPicPr>
          <p:cNvPr id="6" name="Picture 5">
            <a:extLst>
              <a:ext uri="{FF2B5EF4-FFF2-40B4-BE49-F238E27FC236}">
                <a16:creationId xmlns:a16="http://schemas.microsoft.com/office/drawing/2014/main" id="{5DE13DDE-8245-75DA-F97B-FE8C6D753BCD}"/>
              </a:ext>
            </a:extLst>
          </p:cNvPr>
          <p:cNvPicPr>
            <a:picLocks noChangeAspect="1"/>
          </p:cNvPicPr>
          <p:nvPr/>
        </p:nvPicPr>
        <p:blipFill rotWithShape="1">
          <a:blip r:embed="rId2"/>
          <a:srcRect l="12203" t="33926" r="74163" b="54161"/>
          <a:stretch/>
        </p:blipFill>
        <p:spPr>
          <a:xfrm>
            <a:off x="237397" y="2262267"/>
            <a:ext cx="3766379" cy="1850236"/>
          </a:xfrm>
          <a:prstGeom prst="rect">
            <a:avLst/>
          </a:prstGeom>
        </p:spPr>
      </p:pic>
      <p:pic>
        <p:nvPicPr>
          <p:cNvPr id="12" name="Picture 11">
            <a:extLst>
              <a:ext uri="{FF2B5EF4-FFF2-40B4-BE49-F238E27FC236}">
                <a16:creationId xmlns:a16="http://schemas.microsoft.com/office/drawing/2014/main" id="{81CDCB07-B80E-5B2D-CE7D-3DC5C93AF3F4}"/>
              </a:ext>
            </a:extLst>
          </p:cNvPr>
          <p:cNvPicPr>
            <a:picLocks noChangeAspect="1"/>
          </p:cNvPicPr>
          <p:nvPr/>
        </p:nvPicPr>
        <p:blipFill rotWithShape="1">
          <a:blip r:embed="rId2"/>
          <a:srcRect l="12203" t="71522" r="75114" b="16261"/>
          <a:stretch/>
        </p:blipFill>
        <p:spPr>
          <a:xfrm>
            <a:off x="4234801" y="2294381"/>
            <a:ext cx="3357173" cy="1818122"/>
          </a:xfrm>
          <a:prstGeom prst="rect">
            <a:avLst/>
          </a:prstGeom>
        </p:spPr>
      </p:pic>
      <p:sp>
        <p:nvSpPr>
          <p:cNvPr id="13" name="TextBox 12">
            <a:extLst>
              <a:ext uri="{FF2B5EF4-FFF2-40B4-BE49-F238E27FC236}">
                <a16:creationId xmlns:a16="http://schemas.microsoft.com/office/drawing/2014/main" id="{05DA44D0-F081-ADA6-C0B8-00EF8D0872D6}"/>
              </a:ext>
            </a:extLst>
          </p:cNvPr>
          <p:cNvSpPr txBox="1"/>
          <p:nvPr/>
        </p:nvSpPr>
        <p:spPr>
          <a:xfrm>
            <a:off x="4212496" y="1577982"/>
            <a:ext cx="1874256" cy="646331"/>
          </a:xfrm>
          <a:prstGeom prst="rect">
            <a:avLst/>
          </a:prstGeom>
          <a:noFill/>
        </p:spPr>
        <p:txBody>
          <a:bodyPr wrap="square">
            <a:spAutoFit/>
          </a:bodyPr>
          <a:lstStyle/>
          <a:p>
            <a:r>
              <a:rPr lang="en-US" sz="1800" b="0" dirty="0">
                <a:solidFill>
                  <a:srgbClr val="FFFFFF"/>
                </a:solidFill>
                <a:effectLst/>
              </a:rPr>
              <a:t>Covariance for Consumer Stocks</a:t>
            </a:r>
          </a:p>
        </p:txBody>
      </p:sp>
      <p:sp>
        <p:nvSpPr>
          <p:cNvPr id="14" name="TextBox 13">
            <a:extLst>
              <a:ext uri="{FF2B5EF4-FFF2-40B4-BE49-F238E27FC236}">
                <a16:creationId xmlns:a16="http://schemas.microsoft.com/office/drawing/2014/main" id="{F363F3E2-2A27-05EF-C5CA-1FE9AB7A0D3A}"/>
              </a:ext>
            </a:extLst>
          </p:cNvPr>
          <p:cNvSpPr txBox="1"/>
          <p:nvPr/>
        </p:nvSpPr>
        <p:spPr>
          <a:xfrm>
            <a:off x="7889974" y="1577982"/>
            <a:ext cx="1874256" cy="646331"/>
          </a:xfrm>
          <a:prstGeom prst="rect">
            <a:avLst/>
          </a:prstGeom>
          <a:noFill/>
        </p:spPr>
        <p:txBody>
          <a:bodyPr wrap="square">
            <a:spAutoFit/>
          </a:bodyPr>
          <a:lstStyle/>
          <a:p>
            <a:r>
              <a:rPr lang="en-US" sz="1800" b="0" dirty="0">
                <a:solidFill>
                  <a:srgbClr val="FFFFFF"/>
                </a:solidFill>
                <a:effectLst/>
              </a:rPr>
              <a:t>Beta for Consumer Stocks</a:t>
            </a:r>
          </a:p>
        </p:txBody>
      </p:sp>
      <p:pic>
        <p:nvPicPr>
          <p:cNvPr id="15" name="Picture 14">
            <a:extLst>
              <a:ext uri="{FF2B5EF4-FFF2-40B4-BE49-F238E27FC236}">
                <a16:creationId xmlns:a16="http://schemas.microsoft.com/office/drawing/2014/main" id="{7AE17D66-8AE5-7FEA-C692-3A17E9DE2376}"/>
              </a:ext>
            </a:extLst>
          </p:cNvPr>
          <p:cNvPicPr>
            <a:picLocks noChangeAspect="1"/>
          </p:cNvPicPr>
          <p:nvPr/>
        </p:nvPicPr>
        <p:blipFill rotWithShape="1">
          <a:blip r:embed="rId3"/>
          <a:srcRect l="12174" t="46215" r="76108" b="41252"/>
          <a:stretch/>
        </p:blipFill>
        <p:spPr>
          <a:xfrm>
            <a:off x="7889974" y="2290406"/>
            <a:ext cx="3096078" cy="1861719"/>
          </a:xfrm>
          <a:prstGeom prst="rect">
            <a:avLst/>
          </a:prstGeom>
        </p:spPr>
      </p:pic>
    </p:spTree>
    <p:extLst>
      <p:ext uri="{BB962C8B-B14F-4D97-AF65-F5344CB8AC3E}">
        <p14:creationId xmlns:p14="http://schemas.microsoft.com/office/powerpoint/2010/main" val="240054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7744967" cy="646331"/>
          </a:xfrm>
        </p:spPr>
        <p:txBody>
          <a:bodyPr/>
          <a:lstStyle/>
          <a:p>
            <a:r>
              <a:rPr lang="en-US" dirty="0"/>
              <a:t>Rolling Metrics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1" y="1116318"/>
            <a:ext cx="9653282" cy="646331"/>
          </a:xfrm>
          <a:prstGeom prst="rect">
            <a:avLst/>
          </a:prstGeom>
          <a:noFill/>
        </p:spPr>
        <p:txBody>
          <a:bodyPr wrap="square">
            <a:spAutoFit/>
          </a:bodyPr>
          <a:lstStyle/>
          <a:p>
            <a:r>
              <a:rPr lang="en-US" sz="1800" b="0" dirty="0">
                <a:solidFill>
                  <a:srgbClr val="FFFFFF"/>
                </a:solidFill>
                <a:effectLst/>
              </a:rPr>
              <a:t>Plotline using daily returns of consumer stocks overtime through the Rolling method with a window of 180 trading days</a:t>
            </a:r>
          </a:p>
        </p:txBody>
      </p:sp>
      <p:pic>
        <p:nvPicPr>
          <p:cNvPr id="6" name="Picture 5">
            <a:extLst>
              <a:ext uri="{FF2B5EF4-FFF2-40B4-BE49-F238E27FC236}">
                <a16:creationId xmlns:a16="http://schemas.microsoft.com/office/drawing/2014/main" id="{0D3AC5B0-3E8E-DAD6-0577-C6497AD8E6F6}"/>
              </a:ext>
            </a:extLst>
          </p:cNvPr>
          <p:cNvPicPr>
            <a:picLocks noChangeAspect="1"/>
          </p:cNvPicPr>
          <p:nvPr/>
        </p:nvPicPr>
        <p:blipFill rotWithShape="1">
          <a:blip r:embed="rId2"/>
          <a:srcRect l="13261" t="28202" r="8804" b="21145"/>
          <a:stretch/>
        </p:blipFill>
        <p:spPr>
          <a:xfrm>
            <a:off x="484631" y="2046270"/>
            <a:ext cx="9501810" cy="3472070"/>
          </a:xfrm>
          <a:prstGeom prst="rect">
            <a:avLst/>
          </a:prstGeom>
        </p:spPr>
      </p:pic>
    </p:spTree>
    <p:extLst>
      <p:ext uri="{BB962C8B-B14F-4D97-AF65-F5344CB8AC3E}">
        <p14:creationId xmlns:p14="http://schemas.microsoft.com/office/powerpoint/2010/main" val="2333537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8661753" cy="646331"/>
          </a:xfrm>
        </p:spPr>
        <p:txBody>
          <a:bodyPr/>
          <a:lstStyle/>
          <a:p>
            <a:r>
              <a:rPr lang="en-US" dirty="0"/>
              <a:t>S&amp;P 500 /Tech and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84631" y="1116318"/>
            <a:ext cx="2020030" cy="369332"/>
          </a:xfrm>
          <a:prstGeom prst="rect">
            <a:avLst/>
          </a:prstGeom>
          <a:noFill/>
        </p:spPr>
        <p:txBody>
          <a:bodyPr wrap="square">
            <a:spAutoFit/>
          </a:bodyPr>
          <a:lstStyle/>
          <a:p>
            <a:r>
              <a:rPr lang="en-US" sz="1800" b="0" dirty="0">
                <a:solidFill>
                  <a:srgbClr val="FFFFFF"/>
                </a:solidFill>
                <a:effectLst/>
              </a:rPr>
              <a:t>S&amp;P 500 and Tech</a:t>
            </a:r>
          </a:p>
        </p:txBody>
      </p:sp>
      <p:pic>
        <p:nvPicPr>
          <p:cNvPr id="7" name="Picture 6">
            <a:extLst>
              <a:ext uri="{FF2B5EF4-FFF2-40B4-BE49-F238E27FC236}">
                <a16:creationId xmlns:a16="http://schemas.microsoft.com/office/drawing/2014/main" id="{2A9057AD-90EE-1EFE-BA98-77C5695E7143}"/>
              </a:ext>
            </a:extLst>
          </p:cNvPr>
          <p:cNvPicPr>
            <a:picLocks noChangeAspect="1"/>
          </p:cNvPicPr>
          <p:nvPr/>
        </p:nvPicPr>
        <p:blipFill rotWithShape="1">
          <a:blip r:embed="rId2"/>
          <a:srcRect l="12827" t="31875" r="45869" b="12252"/>
          <a:stretch/>
        </p:blipFill>
        <p:spPr>
          <a:xfrm>
            <a:off x="484631" y="1514061"/>
            <a:ext cx="5035826" cy="3829878"/>
          </a:xfrm>
          <a:prstGeom prst="rect">
            <a:avLst/>
          </a:prstGeom>
        </p:spPr>
      </p:pic>
      <p:pic>
        <p:nvPicPr>
          <p:cNvPr id="9" name="Picture 8">
            <a:extLst>
              <a:ext uri="{FF2B5EF4-FFF2-40B4-BE49-F238E27FC236}">
                <a16:creationId xmlns:a16="http://schemas.microsoft.com/office/drawing/2014/main" id="{132893B7-3DA3-52BC-59EA-FA7AE5904769}"/>
              </a:ext>
            </a:extLst>
          </p:cNvPr>
          <p:cNvPicPr>
            <a:picLocks noChangeAspect="1"/>
          </p:cNvPicPr>
          <p:nvPr/>
        </p:nvPicPr>
        <p:blipFill rotWithShape="1">
          <a:blip r:embed="rId3"/>
          <a:srcRect l="12608" t="29665" r="45279" b="14463"/>
          <a:stretch/>
        </p:blipFill>
        <p:spPr>
          <a:xfrm>
            <a:off x="6573076" y="1498526"/>
            <a:ext cx="5134293" cy="3829878"/>
          </a:xfrm>
          <a:prstGeom prst="rect">
            <a:avLst/>
          </a:prstGeom>
        </p:spPr>
      </p:pic>
      <p:sp>
        <p:nvSpPr>
          <p:cNvPr id="10" name="TextBox 9">
            <a:extLst>
              <a:ext uri="{FF2B5EF4-FFF2-40B4-BE49-F238E27FC236}">
                <a16:creationId xmlns:a16="http://schemas.microsoft.com/office/drawing/2014/main" id="{0A4BBB36-69B0-8CE4-57EF-6CB77C602E30}"/>
              </a:ext>
            </a:extLst>
          </p:cNvPr>
          <p:cNvSpPr txBox="1"/>
          <p:nvPr/>
        </p:nvSpPr>
        <p:spPr>
          <a:xfrm>
            <a:off x="6573076" y="1106201"/>
            <a:ext cx="2573308" cy="369332"/>
          </a:xfrm>
          <a:prstGeom prst="rect">
            <a:avLst/>
          </a:prstGeom>
          <a:noFill/>
        </p:spPr>
        <p:txBody>
          <a:bodyPr wrap="square">
            <a:spAutoFit/>
          </a:bodyPr>
          <a:lstStyle/>
          <a:p>
            <a:r>
              <a:rPr lang="en-US" sz="1800" b="0" dirty="0">
                <a:solidFill>
                  <a:srgbClr val="FFFFFF"/>
                </a:solidFill>
                <a:effectLst/>
              </a:rPr>
              <a:t>S&amp;P 500 and Consumer</a:t>
            </a:r>
          </a:p>
        </p:txBody>
      </p:sp>
      <p:sp>
        <p:nvSpPr>
          <p:cNvPr id="11" name="TextBox 10">
            <a:extLst>
              <a:ext uri="{FF2B5EF4-FFF2-40B4-BE49-F238E27FC236}">
                <a16:creationId xmlns:a16="http://schemas.microsoft.com/office/drawing/2014/main" id="{A646AEE2-B32F-BDA7-44E9-B5DE407C09D5}"/>
              </a:ext>
            </a:extLst>
          </p:cNvPr>
          <p:cNvSpPr txBox="1"/>
          <p:nvPr/>
        </p:nvSpPr>
        <p:spPr>
          <a:xfrm>
            <a:off x="693816" y="5457764"/>
            <a:ext cx="5972027" cy="369332"/>
          </a:xfrm>
          <a:prstGeom prst="rect">
            <a:avLst/>
          </a:prstGeom>
          <a:noFill/>
        </p:spPr>
        <p:txBody>
          <a:bodyPr wrap="square">
            <a:spAutoFit/>
          </a:bodyPr>
          <a:lstStyle/>
          <a:p>
            <a:r>
              <a:rPr lang="en-US" sz="1800" b="0" dirty="0">
                <a:solidFill>
                  <a:srgbClr val="FFFFFF"/>
                </a:solidFill>
                <a:effectLst/>
              </a:rPr>
              <a:t>Comparison of tech and consumer stocks to the S&amp;P 500</a:t>
            </a:r>
          </a:p>
        </p:txBody>
      </p:sp>
    </p:spTree>
    <p:extLst>
      <p:ext uri="{BB962C8B-B14F-4D97-AF65-F5344CB8AC3E}">
        <p14:creationId xmlns:p14="http://schemas.microsoft.com/office/powerpoint/2010/main" val="405948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3199473" cy="646331"/>
          </a:xfrm>
        </p:spPr>
        <p:txBody>
          <a:bodyPr/>
          <a:lstStyle/>
          <a:p>
            <a:r>
              <a:rPr lang="en-US" dirty="0"/>
              <a:t>Sharpe Ratio</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399753" y="6443618"/>
            <a:ext cx="4114800" cy="365125"/>
          </a:xfrm>
        </p:spPr>
        <p:txBody>
          <a:bodyPr/>
          <a:lstStyle/>
          <a:p>
            <a:r>
              <a:rPr lang="en-US" noProof="0" dirty="0"/>
              <a:t>Consumer vs Tech Stocks</a:t>
            </a:r>
          </a:p>
        </p:txBody>
      </p:sp>
      <p:pic>
        <p:nvPicPr>
          <p:cNvPr id="6" name="Picture 5">
            <a:extLst>
              <a:ext uri="{FF2B5EF4-FFF2-40B4-BE49-F238E27FC236}">
                <a16:creationId xmlns:a16="http://schemas.microsoft.com/office/drawing/2014/main" id="{D4A4284A-4F76-574F-AD66-AC55C425CAE8}"/>
              </a:ext>
            </a:extLst>
          </p:cNvPr>
          <p:cNvPicPr>
            <a:picLocks noChangeAspect="1"/>
          </p:cNvPicPr>
          <p:nvPr/>
        </p:nvPicPr>
        <p:blipFill rotWithShape="1">
          <a:blip r:embed="rId2"/>
          <a:srcRect l="12622" t="36862" r="77331" b="52319"/>
          <a:stretch/>
        </p:blipFill>
        <p:spPr>
          <a:xfrm>
            <a:off x="834887" y="1532861"/>
            <a:ext cx="3679666" cy="2227844"/>
          </a:xfrm>
          <a:prstGeom prst="rect">
            <a:avLst/>
          </a:prstGeom>
        </p:spPr>
      </p:pic>
      <p:pic>
        <p:nvPicPr>
          <p:cNvPr id="8" name="Picture 7">
            <a:extLst>
              <a:ext uri="{FF2B5EF4-FFF2-40B4-BE49-F238E27FC236}">
                <a16:creationId xmlns:a16="http://schemas.microsoft.com/office/drawing/2014/main" id="{D501E3B2-1031-258B-F08F-B6BBB371652F}"/>
              </a:ext>
            </a:extLst>
          </p:cNvPr>
          <p:cNvPicPr>
            <a:picLocks noChangeAspect="1"/>
          </p:cNvPicPr>
          <p:nvPr/>
        </p:nvPicPr>
        <p:blipFill rotWithShape="1">
          <a:blip r:embed="rId2"/>
          <a:srcRect l="12065" t="49541" r="77856" b="40047"/>
          <a:stretch/>
        </p:blipFill>
        <p:spPr>
          <a:xfrm>
            <a:off x="834887" y="4257048"/>
            <a:ext cx="3764545" cy="2186570"/>
          </a:xfrm>
          <a:prstGeom prst="rect">
            <a:avLst/>
          </a:prstGeom>
        </p:spPr>
      </p:pic>
      <p:pic>
        <p:nvPicPr>
          <p:cNvPr id="11" name="Picture 10">
            <a:extLst>
              <a:ext uri="{FF2B5EF4-FFF2-40B4-BE49-F238E27FC236}">
                <a16:creationId xmlns:a16="http://schemas.microsoft.com/office/drawing/2014/main" id="{851B7296-4B7E-89F7-8840-753AE6F8CEAD}"/>
              </a:ext>
            </a:extLst>
          </p:cNvPr>
          <p:cNvPicPr>
            <a:picLocks noChangeAspect="1"/>
          </p:cNvPicPr>
          <p:nvPr/>
        </p:nvPicPr>
        <p:blipFill rotWithShape="1">
          <a:blip r:embed="rId2"/>
          <a:srcRect l="12411" t="62256" r="77510" b="33076"/>
          <a:stretch/>
        </p:blipFill>
        <p:spPr>
          <a:xfrm>
            <a:off x="5784576" y="4239405"/>
            <a:ext cx="3969954" cy="1033670"/>
          </a:xfrm>
          <a:prstGeom prst="rect">
            <a:avLst/>
          </a:prstGeom>
        </p:spPr>
      </p:pic>
      <p:sp>
        <p:nvSpPr>
          <p:cNvPr id="12" name="TextBox 11">
            <a:extLst>
              <a:ext uri="{FF2B5EF4-FFF2-40B4-BE49-F238E27FC236}">
                <a16:creationId xmlns:a16="http://schemas.microsoft.com/office/drawing/2014/main" id="{A26F2086-D911-9442-AFDF-B9CDFF681E7A}"/>
              </a:ext>
            </a:extLst>
          </p:cNvPr>
          <p:cNvSpPr txBox="1"/>
          <p:nvPr/>
        </p:nvSpPr>
        <p:spPr>
          <a:xfrm>
            <a:off x="808845" y="3870073"/>
            <a:ext cx="1908314" cy="369332"/>
          </a:xfrm>
          <a:prstGeom prst="rect">
            <a:avLst/>
          </a:prstGeom>
          <a:noFill/>
        </p:spPr>
        <p:txBody>
          <a:bodyPr wrap="square">
            <a:spAutoFit/>
          </a:bodyPr>
          <a:lstStyle/>
          <a:p>
            <a:r>
              <a:rPr lang="en-US" sz="1800" b="0" dirty="0">
                <a:solidFill>
                  <a:srgbClr val="FFFFFF"/>
                </a:solidFill>
                <a:effectLst/>
              </a:rPr>
              <a:t>Consumer Stocks</a:t>
            </a:r>
          </a:p>
        </p:txBody>
      </p:sp>
      <p:sp>
        <p:nvSpPr>
          <p:cNvPr id="13" name="TextBox 12">
            <a:extLst>
              <a:ext uri="{FF2B5EF4-FFF2-40B4-BE49-F238E27FC236}">
                <a16:creationId xmlns:a16="http://schemas.microsoft.com/office/drawing/2014/main" id="{5823942A-3070-504E-0A0C-D490DE108DCC}"/>
              </a:ext>
            </a:extLst>
          </p:cNvPr>
          <p:cNvSpPr txBox="1"/>
          <p:nvPr/>
        </p:nvSpPr>
        <p:spPr>
          <a:xfrm>
            <a:off x="834887" y="1163529"/>
            <a:ext cx="1412817" cy="369332"/>
          </a:xfrm>
          <a:prstGeom prst="rect">
            <a:avLst/>
          </a:prstGeom>
          <a:noFill/>
        </p:spPr>
        <p:txBody>
          <a:bodyPr wrap="square">
            <a:spAutoFit/>
          </a:bodyPr>
          <a:lstStyle/>
          <a:p>
            <a:r>
              <a:rPr lang="en-US" sz="1800" b="0" dirty="0">
                <a:solidFill>
                  <a:srgbClr val="FFFFFF"/>
                </a:solidFill>
                <a:effectLst/>
              </a:rPr>
              <a:t>Tech Stocks</a:t>
            </a:r>
          </a:p>
        </p:txBody>
      </p:sp>
      <p:sp>
        <p:nvSpPr>
          <p:cNvPr id="14" name="TextBox 13">
            <a:extLst>
              <a:ext uri="{FF2B5EF4-FFF2-40B4-BE49-F238E27FC236}">
                <a16:creationId xmlns:a16="http://schemas.microsoft.com/office/drawing/2014/main" id="{472AB1DC-DB4B-2D84-553F-7D1B11DE5E42}"/>
              </a:ext>
            </a:extLst>
          </p:cNvPr>
          <p:cNvSpPr txBox="1"/>
          <p:nvPr/>
        </p:nvSpPr>
        <p:spPr>
          <a:xfrm>
            <a:off x="5771322" y="3795389"/>
            <a:ext cx="1266511" cy="369332"/>
          </a:xfrm>
          <a:prstGeom prst="rect">
            <a:avLst/>
          </a:prstGeom>
          <a:noFill/>
        </p:spPr>
        <p:txBody>
          <a:bodyPr wrap="square">
            <a:spAutoFit/>
          </a:bodyPr>
          <a:lstStyle/>
          <a:p>
            <a:r>
              <a:rPr lang="en-US" sz="1800" b="0" dirty="0">
                <a:solidFill>
                  <a:srgbClr val="FFFFFF"/>
                </a:solidFill>
                <a:effectLst/>
              </a:rPr>
              <a:t>S&amp;P 500</a:t>
            </a:r>
          </a:p>
        </p:txBody>
      </p:sp>
      <p:sp>
        <p:nvSpPr>
          <p:cNvPr id="15" name="TextBox 14">
            <a:extLst>
              <a:ext uri="{FF2B5EF4-FFF2-40B4-BE49-F238E27FC236}">
                <a16:creationId xmlns:a16="http://schemas.microsoft.com/office/drawing/2014/main" id="{D805612A-C3F1-107F-3BD3-50F3E9270CAF}"/>
              </a:ext>
            </a:extLst>
          </p:cNvPr>
          <p:cNvSpPr txBox="1"/>
          <p:nvPr/>
        </p:nvSpPr>
        <p:spPr>
          <a:xfrm>
            <a:off x="5088837" y="1348195"/>
            <a:ext cx="6626087" cy="2308324"/>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FFFFFF"/>
                </a:solidFill>
                <a:effectLst/>
              </a:rPr>
              <a:t>Here we measured the return of investment along with risk Apple Stock returned a Sharpe Ratio of over 1 defining a good </a:t>
            </a:r>
            <a:r>
              <a:rPr lang="en-US" dirty="0">
                <a:solidFill>
                  <a:srgbClr val="FFFFFF"/>
                </a:solidFill>
              </a:rPr>
              <a:t>return</a:t>
            </a:r>
          </a:p>
          <a:p>
            <a:pPr marL="285750" indent="-285750">
              <a:buFont typeface="Arial" panose="020B0604020202020204" pitchFamily="34" charset="0"/>
              <a:buChar char="•"/>
            </a:pPr>
            <a:r>
              <a:rPr lang="en-US" dirty="0">
                <a:solidFill>
                  <a:srgbClr val="FFFFFF"/>
                </a:solidFill>
              </a:rPr>
              <a:t>Here it shows tech stocks overall performing better </a:t>
            </a:r>
          </a:p>
          <a:p>
            <a:pPr marL="285750" indent="-285750">
              <a:buFont typeface="Arial" panose="020B0604020202020204" pitchFamily="34" charset="0"/>
              <a:buChar char="•"/>
            </a:pPr>
            <a:r>
              <a:rPr lang="en-US" dirty="0">
                <a:solidFill>
                  <a:srgbClr val="FFFFFF"/>
                </a:solidFill>
              </a:rPr>
              <a:t>Both tech and consumer portfolios perform better than the S&amp;P 500 Sharpe Ratio values</a:t>
            </a:r>
          </a:p>
          <a:p>
            <a:pPr marL="285750" indent="-285750">
              <a:buFont typeface="Arial" panose="020B0604020202020204" pitchFamily="34" charset="0"/>
              <a:buChar char="•"/>
            </a:pPr>
            <a:endParaRPr lang="en-US" dirty="0">
              <a:solidFill>
                <a:srgbClr val="FFFFFF"/>
              </a:solidFill>
            </a:endParaRPr>
          </a:p>
          <a:p>
            <a:endParaRPr lang="en-US" sz="1800" b="0" dirty="0">
              <a:solidFill>
                <a:srgbClr val="FFFFFF"/>
              </a:solidFill>
              <a:effectLst/>
            </a:endParaRPr>
          </a:p>
        </p:txBody>
      </p:sp>
    </p:spTree>
    <p:extLst>
      <p:ext uri="{BB962C8B-B14F-4D97-AF65-F5344CB8AC3E}">
        <p14:creationId xmlns:p14="http://schemas.microsoft.com/office/powerpoint/2010/main" val="2273477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7519682" cy="646331"/>
          </a:xfrm>
        </p:spPr>
        <p:txBody>
          <a:bodyPr/>
          <a:lstStyle/>
          <a:p>
            <a:r>
              <a:rPr lang="en-US" dirty="0"/>
              <a:t>Tech Stock Portfolio Simulation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dirty="0"/>
              <a:t>Consumer vs Tech Stocks</a:t>
            </a:r>
          </a:p>
        </p:txBody>
      </p:sp>
      <p:pic>
        <p:nvPicPr>
          <p:cNvPr id="5" name="Picture 4">
            <a:extLst>
              <a:ext uri="{FF2B5EF4-FFF2-40B4-BE49-F238E27FC236}">
                <a16:creationId xmlns:a16="http://schemas.microsoft.com/office/drawing/2014/main" id="{5A670991-444A-E333-E125-EE532A07F102}"/>
              </a:ext>
            </a:extLst>
          </p:cNvPr>
          <p:cNvPicPr>
            <a:picLocks noChangeAspect="1"/>
          </p:cNvPicPr>
          <p:nvPr/>
        </p:nvPicPr>
        <p:blipFill rotWithShape="1">
          <a:blip r:embed="rId2"/>
          <a:srcRect l="12283" t="36709" r="13478" b="34098"/>
          <a:stretch/>
        </p:blipFill>
        <p:spPr>
          <a:xfrm>
            <a:off x="218661" y="1968708"/>
            <a:ext cx="11754678" cy="2598765"/>
          </a:xfrm>
          <a:prstGeom prst="rect">
            <a:avLst/>
          </a:prstGeom>
        </p:spPr>
      </p:pic>
      <p:sp>
        <p:nvSpPr>
          <p:cNvPr id="9" name="TextBox 8">
            <a:extLst>
              <a:ext uri="{FF2B5EF4-FFF2-40B4-BE49-F238E27FC236}">
                <a16:creationId xmlns:a16="http://schemas.microsoft.com/office/drawing/2014/main" id="{340A6AD8-4481-5407-5EEC-27EA7CAE8FEE}"/>
              </a:ext>
            </a:extLst>
          </p:cNvPr>
          <p:cNvSpPr txBox="1"/>
          <p:nvPr/>
        </p:nvSpPr>
        <p:spPr>
          <a:xfrm>
            <a:off x="218661" y="1147554"/>
            <a:ext cx="6255026" cy="646331"/>
          </a:xfrm>
          <a:prstGeom prst="rect">
            <a:avLst/>
          </a:prstGeom>
          <a:noFill/>
        </p:spPr>
        <p:txBody>
          <a:bodyPr wrap="square">
            <a:spAutoFit/>
          </a:bodyPr>
          <a:lstStyle/>
          <a:p>
            <a:r>
              <a:rPr lang="en-US" sz="1800" b="0" dirty="0">
                <a:solidFill>
                  <a:srgbClr val="FFFFFF"/>
                </a:solidFill>
                <a:effectLst/>
              </a:rPr>
              <a:t>Below simulation tracks VGT Technology ETF using historical closing prices from 2013 to 2023. </a:t>
            </a:r>
          </a:p>
        </p:txBody>
      </p:sp>
    </p:spTree>
    <p:extLst>
      <p:ext uri="{BB962C8B-B14F-4D97-AF65-F5344CB8AC3E}">
        <p14:creationId xmlns:p14="http://schemas.microsoft.com/office/powerpoint/2010/main" val="225082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7228134" cy="646331"/>
          </a:xfrm>
        </p:spPr>
        <p:txBody>
          <a:bodyPr/>
          <a:lstStyle/>
          <a:p>
            <a:r>
              <a:rPr lang="en-US" dirty="0"/>
              <a:t>Monte Carlo Simulation /Tech</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pic>
        <p:nvPicPr>
          <p:cNvPr id="6" name="Picture 5">
            <a:extLst>
              <a:ext uri="{FF2B5EF4-FFF2-40B4-BE49-F238E27FC236}">
                <a16:creationId xmlns:a16="http://schemas.microsoft.com/office/drawing/2014/main" id="{3B9F01F2-503C-B31F-E11B-69D200F80744}"/>
              </a:ext>
            </a:extLst>
          </p:cNvPr>
          <p:cNvPicPr>
            <a:picLocks noChangeAspect="1"/>
          </p:cNvPicPr>
          <p:nvPr/>
        </p:nvPicPr>
        <p:blipFill rotWithShape="1">
          <a:blip r:embed="rId2"/>
          <a:srcRect l="12174" t="34775" r="8261" b="16698"/>
          <a:stretch/>
        </p:blipFill>
        <p:spPr>
          <a:xfrm>
            <a:off x="2311576" y="3213442"/>
            <a:ext cx="9700592" cy="3326296"/>
          </a:xfrm>
          <a:prstGeom prst="rect">
            <a:avLst/>
          </a:prstGeom>
        </p:spPr>
      </p:pic>
      <p:pic>
        <p:nvPicPr>
          <p:cNvPr id="8" name="Picture 7">
            <a:extLst>
              <a:ext uri="{FF2B5EF4-FFF2-40B4-BE49-F238E27FC236}">
                <a16:creationId xmlns:a16="http://schemas.microsoft.com/office/drawing/2014/main" id="{D27B1E10-718E-19C3-3027-2D6740E7F0F1}"/>
              </a:ext>
            </a:extLst>
          </p:cNvPr>
          <p:cNvPicPr>
            <a:picLocks noChangeAspect="1"/>
          </p:cNvPicPr>
          <p:nvPr/>
        </p:nvPicPr>
        <p:blipFill rotWithShape="1">
          <a:blip r:embed="rId3"/>
          <a:srcRect l="12174" t="11382" r="63913" b="64645"/>
          <a:stretch/>
        </p:blipFill>
        <p:spPr>
          <a:xfrm>
            <a:off x="484631" y="1351217"/>
            <a:ext cx="2915480" cy="1643270"/>
          </a:xfrm>
          <a:prstGeom prst="rect">
            <a:avLst/>
          </a:prstGeom>
        </p:spPr>
      </p:pic>
      <p:sp>
        <p:nvSpPr>
          <p:cNvPr id="9" name="TextBox 8">
            <a:extLst>
              <a:ext uri="{FF2B5EF4-FFF2-40B4-BE49-F238E27FC236}">
                <a16:creationId xmlns:a16="http://schemas.microsoft.com/office/drawing/2014/main" id="{422DB11C-8A3E-73DC-4D6D-9C6A7C3EDA04}"/>
              </a:ext>
            </a:extLst>
          </p:cNvPr>
          <p:cNvSpPr txBox="1"/>
          <p:nvPr/>
        </p:nvSpPr>
        <p:spPr>
          <a:xfrm>
            <a:off x="5757142" y="1195186"/>
            <a:ext cx="5743891" cy="923330"/>
          </a:xfrm>
          <a:prstGeom prst="rect">
            <a:avLst/>
          </a:prstGeom>
          <a:noFill/>
        </p:spPr>
        <p:txBody>
          <a:bodyPr wrap="square">
            <a:spAutoFit/>
          </a:bodyPr>
          <a:lstStyle/>
          <a:p>
            <a:r>
              <a:rPr lang="en-US" sz="1800" b="0" dirty="0">
                <a:solidFill>
                  <a:srgbClr val="FFFFFF"/>
                </a:solidFill>
                <a:effectLst/>
              </a:rPr>
              <a:t>We performed a Monte Carlo Simulation on </a:t>
            </a:r>
            <a:r>
              <a:rPr lang="en-US" dirty="0">
                <a:solidFill>
                  <a:srgbClr val="FFFFFF"/>
                </a:solidFill>
              </a:rPr>
              <a:t>six tech stocks running 500 simulations </a:t>
            </a:r>
            <a:r>
              <a:rPr lang="en-US" sz="1800" b="0" dirty="0">
                <a:solidFill>
                  <a:srgbClr val="FFFFFF"/>
                </a:solidFill>
                <a:effectLst/>
              </a:rPr>
              <a:t>for a 10-year investment in the technology portfolio</a:t>
            </a:r>
          </a:p>
        </p:txBody>
      </p:sp>
    </p:spTree>
    <p:extLst>
      <p:ext uri="{BB962C8B-B14F-4D97-AF65-F5344CB8AC3E}">
        <p14:creationId xmlns:p14="http://schemas.microsoft.com/office/powerpoint/2010/main" val="1439972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8314812" cy="646331"/>
          </a:xfrm>
        </p:spPr>
        <p:txBody>
          <a:bodyPr/>
          <a:lstStyle/>
          <a:p>
            <a:r>
              <a:rPr lang="en-US" dirty="0"/>
              <a:t>Distribution of Cumulative Returns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pic>
        <p:nvPicPr>
          <p:cNvPr id="5" name="Picture 4">
            <a:extLst>
              <a:ext uri="{FF2B5EF4-FFF2-40B4-BE49-F238E27FC236}">
                <a16:creationId xmlns:a16="http://schemas.microsoft.com/office/drawing/2014/main" id="{DAD58B7F-A884-7B45-A228-AC2B1C912CC9}"/>
              </a:ext>
            </a:extLst>
          </p:cNvPr>
          <p:cNvPicPr>
            <a:picLocks noChangeAspect="1"/>
          </p:cNvPicPr>
          <p:nvPr/>
        </p:nvPicPr>
        <p:blipFill rotWithShape="1">
          <a:blip r:embed="rId2"/>
          <a:srcRect l="12826" t="22209" r="41848" b="21532"/>
          <a:stretch/>
        </p:blipFill>
        <p:spPr>
          <a:xfrm>
            <a:off x="484631" y="1233461"/>
            <a:ext cx="6260726" cy="4368996"/>
          </a:xfrm>
          <a:prstGeom prst="rect">
            <a:avLst/>
          </a:prstGeom>
        </p:spPr>
      </p:pic>
      <p:sp>
        <p:nvSpPr>
          <p:cNvPr id="7" name="TextBox 6">
            <a:extLst>
              <a:ext uri="{FF2B5EF4-FFF2-40B4-BE49-F238E27FC236}">
                <a16:creationId xmlns:a16="http://schemas.microsoft.com/office/drawing/2014/main" id="{76B882CD-7D47-03FF-8730-069884799DD1}"/>
              </a:ext>
            </a:extLst>
          </p:cNvPr>
          <p:cNvSpPr txBox="1"/>
          <p:nvPr/>
        </p:nvSpPr>
        <p:spPr>
          <a:xfrm>
            <a:off x="6870325" y="1206300"/>
            <a:ext cx="4717774" cy="2031325"/>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FFFFFF"/>
                </a:solidFill>
                <a:effectLst/>
              </a:rPr>
              <a:t>Probability Distribution Plot of the Cumulated returns calculated in the Monte Carlo Simulation previously</a:t>
            </a:r>
          </a:p>
          <a:p>
            <a:endParaRPr lang="en-US" sz="1800" b="0" dirty="0">
              <a:solidFill>
                <a:srgbClr val="FFFFFF"/>
              </a:solidFill>
              <a:effectLst/>
            </a:endParaRPr>
          </a:p>
          <a:p>
            <a:pPr marL="285750" indent="-285750">
              <a:buFont typeface="Arial" panose="020B0604020202020204" pitchFamily="34" charset="0"/>
              <a:buChar char="•"/>
            </a:pPr>
            <a:r>
              <a:rPr lang="en-US" dirty="0">
                <a:solidFill>
                  <a:srgbClr val="FFFFFF"/>
                </a:solidFill>
              </a:rPr>
              <a:t>Used to visualize the range of potential outcomes for the portfolio across a 10-year investment and level of return</a:t>
            </a:r>
            <a:endParaRPr lang="en-US" sz="1800" b="0" dirty="0">
              <a:solidFill>
                <a:srgbClr val="FFFFFF"/>
              </a:solidFill>
              <a:effectLst/>
            </a:endParaRPr>
          </a:p>
        </p:txBody>
      </p:sp>
    </p:spTree>
    <p:extLst>
      <p:ext uri="{BB962C8B-B14F-4D97-AF65-F5344CB8AC3E}">
        <p14:creationId xmlns:p14="http://schemas.microsoft.com/office/powerpoint/2010/main" val="1002512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8275056" cy="646331"/>
          </a:xfrm>
        </p:spPr>
        <p:txBody>
          <a:bodyPr/>
          <a:lstStyle/>
          <a:p>
            <a:r>
              <a:rPr lang="en-US" dirty="0"/>
              <a:t>Monte Carlo Simulation/ Tech/Summary Statistics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pic>
        <p:nvPicPr>
          <p:cNvPr id="6" name="Picture 5">
            <a:extLst>
              <a:ext uri="{FF2B5EF4-FFF2-40B4-BE49-F238E27FC236}">
                <a16:creationId xmlns:a16="http://schemas.microsoft.com/office/drawing/2014/main" id="{12133074-F511-85D4-CB98-C310CED71707}"/>
              </a:ext>
            </a:extLst>
          </p:cNvPr>
          <p:cNvPicPr>
            <a:picLocks noChangeAspect="1"/>
          </p:cNvPicPr>
          <p:nvPr/>
        </p:nvPicPr>
        <p:blipFill rotWithShape="1">
          <a:blip r:embed="rId2"/>
          <a:srcRect l="11739" t="30522" r="72174" b="47439"/>
          <a:stretch/>
        </p:blipFill>
        <p:spPr>
          <a:xfrm>
            <a:off x="484631" y="2020329"/>
            <a:ext cx="3657601" cy="2817341"/>
          </a:xfrm>
          <a:prstGeom prst="rect">
            <a:avLst/>
          </a:prstGeom>
        </p:spPr>
      </p:pic>
      <p:sp>
        <p:nvSpPr>
          <p:cNvPr id="7" name="TextBox 6">
            <a:extLst>
              <a:ext uri="{FF2B5EF4-FFF2-40B4-BE49-F238E27FC236}">
                <a16:creationId xmlns:a16="http://schemas.microsoft.com/office/drawing/2014/main" id="{49557733-17D6-351D-81EB-C6AA3285D1EB}"/>
              </a:ext>
            </a:extLst>
          </p:cNvPr>
          <p:cNvSpPr txBox="1"/>
          <p:nvPr/>
        </p:nvSpPr>
        <p:spPr>
          <a:xfrm>
            <a:off x="4781185" y="1874556"/>
            <a:ext cx="4277601" cy="3416320"/>
          </a:xfrm>
          <a:prstGeom prst="rect">
            <a:avLst/>
          </a:prstGeom>
          <a:noFill/>
        </p:spPr>
        <p:txBody>
          <a:bodyPr wrap="square">
            <a:spAutoFit/>
          </a:bodyPr>
          <a:lstStyle/>
          <a:p>
            <a:r>
              <a:rPr lang="en-US" dirty="0">
                <a:solidFill>
                  <a:schemeClr val="bg1"/>
                </a:solidFill>
              </a:rPr>
              <a:t>After one simulation these are the sampled summary statistics</a:t>
            </a:r>
          </a:p>
          <a:p>
            <a:endParaRPr lang="en-US" dirty="0">
              <a:solidFill>
                <a:schemeClr val="bg1"/>
              </a:solidFill>
            </a:endParaRPr>
          </a:p>
          <a:p>
            <a:r>
              <a:rPr lang="en-US" dirty="0">
                <a:solidFill>
                  <a:schemeClr val="bg1"/>
                </a:solidFill>
              </a:rPr>
              <a:t>There is a 95% chance that an initial investment of $50,000 in the portfolio over the next 10 years will end within the range of  $45,909.85 to $50,2069.10</a:t>
            </a:r>
          </a:p>
          <a:p>
            <a:endParaRPr lang="en-US" dirty="0">
              <a:solidFill>
                <a:schemeClr val="bg1"/>
              </a:solidFill>
            </a:endParaRPr>
          </a:p>
          <a:p>
            <a:r>
              <a:rPr lang="en-US" dirty="0">
                <a:solidFill>
                  <a:schemeClr val="bg1"/>
                </a:solidFill>
              </a:rPr>
              <a:t>The average valuation of this simulation over 10 years is $195,669.98</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6619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495976"/>
            <a:ext cx="5117162" cy="1325563"/>
          </a:xfrm>
        </p:spPr>
        <p:txBody>
          <a:bodyPr/>
          <a:lstStyle/>
          <a:p>
            <a:r>
              <a:rPr lang="en-US" altLang="zh-CN" dirty="0"/>
              <a:t>Portfolio Analyzer</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13744" y="1570435"/>
            <a:ext cx="5331257" cy="4313529"/>
          </a:xfrm>
        </p:spPr>
        <p:txBody>
          <a:bodyPr/>
          <a:lstStyle/>
          <a:p>
            <a:r>
              <a:rPr lang="en-US" dirty="0"/>
              <a:t>Evaluating which industry between consumer stocks and tech stocks would be a better long-term investment through projecting returns over a 10-year period. </a:t>
            </a:r>
          </a:p>
          <a:p>
            <a:r>
              <a:rPr lang="en-US" dirty="0"/>
              <a:t>Comparing the performance of a portfolio consisting of consumer stocks and a portfolio consisting of tech stocks. To gain a better understanding of the trends for both industries we will be investigating the following stocks.</a:t>
            </a:r>
          </a:p>
          <a:p>
            <a:r>
              <a:rPr lang="en-US" sz="1800" u="sng" dirty="0"/>
              <a:t>Tech</a:t>
            </a:r>
            <a:r>
              <a:rPr lang="en-US" u="sng" dirty="0"/>
              <a:t>                                    </a:t>
            </a:r>
          </a:p>
          <a:p>
            <a:pPr>
              <a:lnSpc>
                <a:spcPct val="150000"/>
              </a:lnSpc>
              <a:spcBef>
                <a:spcPts val="600"/>
              </a:spcBef>
            </a:pPr>
            <a:r>
              <a:rPr lang="en-US" dirty="0"/>
              <a:t>Google (GOOGL)</a:t>
            </a:r>
          </a:p>
          <a:p>
            <a:pPr>
              <a:lnSpc>
                <a:spcPct val="150000"/>
              </a:lnSpc>
              <a:spcBef>
                <a:spcPts val="600"/>
              </a:spcBef>
            </a:pPr>
            <a:r>
              <a:rPr lang="en-US" dirty="0"/>
              <a:t>NVIDIA (NVDA)</a:t>
            </a:r>
          </a:p>
          <a:p>
            <a:pPr>
              <a:lnSpc>
                <a:spcPct val="150000"/>
              </a:lnSpc>
              <a:spcBef>
                <a:spcPts val="600"/>
              </a:spcBef>
            </a:pPr>
            <a:r>
              <a:rPr lang="en-US" dirty="0"/>
              <a:t>Apple (AAPL)</a:t>
            </a:r>
          </a:p>
          <a:p>
            <a:pPr>
              <a:lnSpc>
                <a:spcPct val="150000"/>
              </a:lnSpc>
              <a:spcBef>
                <a:spcPts val="600"/>
              </a:spcBef>
            </a:pPr>
            <a:r>
              <a:rPr lang="en-US" dirty="0"/>
              <a:t>Microsoft (MSFT)</a:t>
            </a:r>
          </a:p>
          <a:p>
            <a:pPr>
              <a:lnSpc>
                <a:spcPct val="150000"/>
              </a:lnSpc>
              <a:spcBef>
                <a:spcPts val="600"/>
              </a:spcBef>
            </a:pPr>
            <a:r>
              <a:rPr lang="en-US" dirty="0"/>
              <a:t>Amazon (AMZN)</a:t>
            </a:r>
          </a:p>
          <a:p>
            <a:endParaRPr lang="en-US" dirty="0"/>
          </a:p>
          <a:p>
            <a:endParaRPr lang="en-US" dirty="0"/>
          </a:p>
          <a:p>
            <a:endParaRPr lang="en-US" dirty="0"/>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noProof="0" dirty="0"/>
              <a:t>Consumer Vs. Tech Stocks</a:t>
            </a:r>
          </a:p>
        </p:txBody>
      </p:sp>
      <p:pic>
        <p:nvPicPr>
          <p:cNvPr id="10" name="Picture Placeholder 9" descr="A picture containing graphical user interface&#10;&#10;Description automatically generated">
            <a:extLst>
              <a:ext uri="{FF2B5EF4-FFF2-40B4-BE49-F238E27FC236}">
                <a16:creationId xmlns:a16="http://schemas.microsoft.com/office/drawing/2014/main" id="{00ACDC13-D0C6-98B1-23E9-A1DFFA677F1B}"/>
              </a:ext>
            </a:extLst>
          </p:cNvPr>
          <p:cNvPicPr>
            <a:picLocks noGrp="1" noChangeAspect="1"/>
          </p:cNvPicPr>
          <p:nvPr>
            <p:ph type="pic" sz="quarter" idx="51"/>
          </p:nvPr>
        </p:nvPicPr>
        <p:blipFill>
          <a:blip r:embed="rId2"/>
          <a:srcRect l="14748" r="14748"/>
          <a:stretch>
            <a:fillRect/>
          </a:stretch>
        </p:blipFill>
        <p:spPr/>
      </p:pic>
      <p:sp>
        <p:nvSpPr>
          <p:cNvPr id="3" name="TextBox 2">
            <a:extLst>
              <a:ext uri="{FF2B5EF4-FFF2-40B4-BE49-F238E27FC236}">
                <a16:creationId xmlns:a16="http://schemas.microsoft.com/office/drawing/2014/main" id="{10A82B0D-B1DB-4F01-9FAC-558CC80B0851}"/>
              </a:ext>
            </a:extLst>
          </p:cNvPr>
          <p:cNvSpPr txBox="1"/>
          <p:nvPr/>
        </p:nvSpPr>
        <p:spPr>
          <a:xfrm>
            <a:off x="2796209" y="3382763"/>
            <a:ext cx="2597426" cy="2448812"/>
          </a:xfrm>
          <a:prstGeom prst="rect">
            <a:avLst/>
          </a:prstGeom>
          <a:noFill/>
        </p:spPr>
        <p:txBody>
          <a:bodyPr wrap="square">
            <a:spAutoFit/>
          </a:bodyPr>
          <a:lstStyle/>
          <a:p>
            <a:r>
              <a:rPr lang="en-US" u="sng" dirty="0">
                <a:solidFill>
                  <a:schemeClr val="bg1"/>
                </a:solidFill>
              </a:rPr>
              <a:t>Consumer</a:t>
            </a:r>
          </a:p>
          <a:p>
            <a:pPr>
              <a:lnSpc>
                <a:spcPct val="150000"/>
              </a:lnSpc>
              <a:spcBef>
                <a:spcPts val="600"/>
              </a:spcBef>
            </a:pPr>
            <a:r>
              <a:rPr lang="en-US" sz="1500" dirty="0">
                <a:solidFill>
                  <a:schemeClr val="bg1"/>
                </a:solidFill>
              </a:rPr>
              <a:t>Johnson &amp; Johnson (JNJ)</a:t>
            </a:r>
          </a:p>
          <a:p>
            <a:pPr>
              <a:lnSpc>
                <a:spcPct val="150000"/>
              </a:lnSpc>
              <a:spcBef>
                <a:spcPts val="600"/>
              </a:spcBef>
            </a:pPr>
            <a:r>
              <a:rPr lang="en-US" sz="1500" dirty="0">
                <a:solidFill>
                  <a:schemeClr val="bg1"/>
                </a:solidFill>
              </a:rPr>
              <a:t>Walmart (WMT)</a:t>
            </a:r>
          </a:p>
          <a:p>
            <a:pPr>
              <a:lnSpc>
                <a:spcPct val="150000"/>
              </a:lnSpc>
              <a:spcBef>
                <a:spcPts val="600"/>
              </a:spcBef>
            </a:pPr>
            <a:r>
              <a:rPr lang="en-US" sz="1500" dirty="0">
                <a:solidFill>
                  <a:schemeClr val="bg1"/>
                </a:solidFill>
              </a:rPr>
              <a:t>Kellogg (K)</a:t>
            </a:r>
          </a:p>
          <a:p>
            <a:pPr>
              <a:lnSpc>
                <a:spcPct val="150000"/>
              </a:lnSpc>
              <a:spcBef>
                <a:spcPts val="600"/>
              </a:spcBef>
            </a:pPr>
            <a:r>
              <a:rPr lang="en-US" sz="1500" dirty="0">
                <a:solidFill>
                  <a:schemeClr val="bg1"/>
                </a:solidFill>
              </a:rPr>
              <a:t>Coca-Cola (KO)</a:t>
            </a:r>
          </a:p>
          <a:p>
            <a:pPr>
              <a:lnSpc>
                <a:spcPct val="150000"/>
              </a:lnSpc>
              <a:spcBef>
                <a:spcPts val="600"/>
              </a:spcBef>
            </a:pPr>
            <a:r>
              <a:rPr lang="en-US" sz="1500" dirty="0">
                <a:solidFill>
                  <a:schemeClr val="bg1"/>
                </a:solidFill>
              </a:rPr>
              <a:t>Proctor and Gamble (PG)</a:t>
            </a:r>
          </a:p>
        </p:txBody>
      </p:sp>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3691657" y="2889184"/>
            <a:ext cx="4180134" cy="646331"/>
          </a:xfrm>
        </p:spPr>
        <p:txBody>
          <a:bodyPr/>
          <a:lstStyle/>
          <a:p>
            <a:r>
              <a:rPr lang="en-US" dirty="0"/>
              <a:t>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Tree>
    <p:extLst>
      <p:ext uri="{BB962C8B-B14F-4D97-AF65-F5344CB8AC3E}">
        <p14:creationId xmlns:p14="http://schemas.microsoft.com/office/powerpoint/2010/main" val="727326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9003926" cy="646331"/>
          </a:xfrm>
        </p:spPr>
        <p:txBody>
          <a:bodyPr/>
          <a:lstStyle/>
          <a:p>
            <a:r>
              <a:rPr lang="en-US" dirty="0"/>
              <a:t>Consumer Stocks Portfolio Simulation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436889" y="4686933"/>
            <a:ext cx="7196363" cy="923330"/>
          </a:xfrm>
          <a:prstGeom prst="rect">
            <a:avLst/>
          </a:prstGeom>
          <a:noFill/>
        </p:spPr>
        <p:txBody>
          <a:bodyPr wrap="square">
            <a:spAutoFit/>
          </a:bodyPr>
          <a:lstStyle/>
          <a:p>
            <a:r>
              <a:rPr lang="en-US" dirty="0">
                <a:solidFill>
                  <a:schemeClr val="bg1"/>
                </a:solidFill>
              </a:rPr>
              <a:t>This simulation tracks the FSTA ETF using historical prices from 2013 to 2023. FSTA is an ETF and its purpose is to track large cap consumer industry stocks as an overall index for the consumer industry.</a:t>
            </a:r>
          </a:p>
        </p:txBody>
      </p:sp>
      <p:pic>
        <p:nvPicPr>
          <p:cNvPr id="5" name="Picture 4">
            <a:extLst>
              <a:ext uri="{FF2B5EF4-FFF2-40B4-BE49-F238E27FC236}">
                <a16:creationId xmlns:a16="http://schemas.microsoft.com/office/drawing/2014/main" id="{52A82686-B481-091F-4C59-11AB29F82C1E}"/>
              </a:ext>
            </a:extLst>
          </p:cNvPr>
          <p:cNvPicPr>
            <a:picLocks noChangeAspect="1"/>
          </p:cNvPicPr>
          <p:nvPr/>
        </p:nvPicPr>
        <p:blipFill rotWithShape="1">
          <a:blip r:embed="rId2"/>
          <a:srcRect l="12501" t="37773" r="14565" b="32645"/>
          <a:stretch/>
        </p:blipFill>
        <p:spPr>
          <a:xfrm>
            <a:off x="436889" y="1766131"/>
            <a:ext cx="11318221" cy="2580929"/>
          </a:xfrm>
          <a:prstGeom prst="rect">
            <a:avLst/>
          </a:prstGeom>
        </p:spPr>
      </p:pic>
    </p:spTree>
    <p:extLst>
      <p:ext uri="{BB962C8B-B14F-4D97-AF65-F5344CB8AC3E}">
        <p14:creationId xmlns:p14="http://schemas.microsoft.com/office/powerpoint/2010/main" val="391840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1" y="318262"/>
            <a:ext cx="10130360" cy="646331"/>
          </a:xfrm>
        </p:spPr>
        <p:txBody>
          <a:bodyPr/>
          <a:lstStyle/>
          <a:p>
            <a:r>
              <a:rPr lang="en-US" dirty="0"/>
              <a:t>Monte Carlo Simulation/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4380770" y="1240442"/>
            <a:ext cx="7373908" cy="646331"/>
          </a:xfrm>
          <a:prstGeom prst="rect">
            <a:avLst/>
          </a:prstGeom>
          <a:noFill/>
        </p:spPr>
        <p:txBody>
          <a:bodyPr wrap="square">
            <a:spAutoFit/>
          </a:bodyPr>
          <a:lstStyle/>
          <a:p>
            <a:r>
              <a:rPr lang="en-US" sz="1800" b="0" dirty="0">
                <a:solidFill>
                  <a:srgbClr val="FFFFFF"/>
                </a:solidFill>
                <a:effectLst/>
              </a:rPr>
              <a:t>We performed a Monte Carlo Simulation on </a:t>
            </a:r>
            <a:r>
              <a:rPr lang="en-US" dirty="0">
                <a:solidFill>
                  <a:srgbClr val="FFFFFF"/>
                </a:solidFill>
              </a:rPr>
              <a:t>six tech stocks running 500 simulations </a:t>
            </a:r>
            <a:r>
              <a:rPr lang="en-US" sz="1800" b="0" dirty="0">
                <a:solidFill>
                  <a:srgbClr val="FFFFFF"/>
                </a:solidFill>
                <a:effectLst/>
              </a:rPr>
              <a:t>for a 10-year investment in the technology portfolio</a:t>
            </a:r>
          </a:p>
        </p:txBody>
      </p:sp>
      <p:pic>
        <p:nvPicPr>
          <p:cNvPr id="6" name="Picture 5">
            <a:extLst>
              <a:ext uri="{FF2B5EF4-FFF2-40B4-BE49-F238E27FC236}">
                <a16:creationId xmlns:a16="http://schemas.microsoft.com/office/drawing/2014/main" id="{6768E989-5085-4C41-E519-3693D2A9C14D}"/>
              </a:ext>
            </a:extLst>
          </p:cNvPr>
          <p:cNvPicPr>
            <a:picLocks noChangeAspect="1"/>
          </p:cNvPicPr>
          <p:nvPr/>
        </p:nvPicPr>
        <p:blipFill rotWithShape="1">
          <a:blip r:embed="rId2"/>
          <a:srcRect l="12500" t="36709" r="64891" b="38931"/>
          <a:stretch/>
        </p:blipFill>
        <p:spPr>
          <a:xfrm>
            <a:off x="1058555" y="1240442"/>
            <a:ext cx="2756452" cy="1669774"/>
          </a:xfrm>
          <a:prstGeom prst="rect">
            <a:avLst/>
          </a:prstGeom>
        </p:spPr>
      </p:pic>
      <p:pic>
        <p:nvPicPr>
          <p:cNvPr id="9" name="Picture 8">
            <a:extLst>
              <a:ext uri="{FF2B5EF4-FFF2-40B4-BE49-F238E27FC236}">
                <a16:creationId xmlns:a16="http://schemas.microsoft.com/office/drawing/2014/main" id="{018247E3-A3B0-697B-3CD6-37510C1DCAC9}"/>
              </a:ext>
            </a:extLst>
          </p:cNvPr>
          <p:cNvPicPr>
            <a:picLocks noChangeAspect="1"/>
          </p:cNvPicPr>
          <p:nvPr/>
        </p:nvPicPr>
        <p:blipFill rotWithShape="1">
          <a:blip r:embed="rId3"/>
          <a:srcRect l="12934" t="20663" r="42500" b="22111"/>
          <a:stretch/>
        </p:blipFill>
        <p:spPr>
          <a:xfrm>
            <a:off x="5351028" y="2730428"/>
            <a:ext cx="5433392" cy="3922643"/>
          </a:xfrm>
          <a:prstGeom prst="rect">
            <a:avLst/>
          </a:prstGeom>
        </p:spPr>
      </p:pic>
      <p:sp>
        <p:nvSpPr>
          <p:cNvPr id="11" name="TextBox 10">
            <a:extLst>
              <a:ext uri="{FF2B5EF4-FFF2-40B4-BE49-F238E27FC236}">
                <a16:creationId xmlns:a16="http://schemas.microsoft.com/office/drawing/2014/main" id="{17F5D933-3B61-8C70-17E2-49D936945DC8}"/>
              </a:ext>
            </a:extLst>
          </p:cNvPr>
          <p:cNvSpPr txBox="1"/>
          <p:nvPr/>
        </p:nvSpPr>
        <p:spPr>
          <a:xfrm>
            <a:off x="759151" y="3678566"/>
            <a:ext cx="3829415" cy="2585323"/>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FFFFFF"/>
                </a:solidFill>
                <a:effectLst/>
              </a:rPr>
              <a:t>Probability Distribution Plot of the Cumulated returns calculated in the Monte Carlo Simulation previously</a:t>
            </a:r>
          </a:p>
          <a:p>
            <a:endParaRPr lang="en-US" sz="1800" b="0" dirty="0">
              <a:solidFill>
                <a:srgbClr val="FFFFFF"/>
              </a:solidFill>
              <a:effectLst/>
            </a:endParaRPr>
          </a:p>
          <a:p>
            <a:pPr marL="285750" indent="-285750">
              <a:buFont typeface="Arial" panose="020B0604020202020204" pitchFamily="34" charset="0"/>
              <a:buChar char="•"/>
            </a:pPr>
            <a:r>
              <a:rPr lang="en-US" dirty="0">
                <a:solidFill>
                  <a:srgbClr val="FFFFFF"/>
                </a:solidFill>
              </a:rPr>
              <a:t>Used to visualize the range of potential outcomes for the portfolio across a 10-year investment and level of return</a:t>
            </a:r>
            <a:endParaRPr lang="en-US" sz="1800" b="0" dirty="0">
              <a:solidFill>
                <a:srgbClr val="FFFFFF"/>
              </a:solidFill>
              <a:effectLst/>
            </a:endParaRPr>
          </a:p>
        </p:txBody>
      </p:sp>
    </p:spTree>
    <p:extLst>
      <p:ext uri="{BB962C8B-B14F-4D97-AF65-F5344CB8AC3E}">
        <p14:creationId xmlns:p14="http://schemas.microsoft.com/office/powerpoint/2010/main" val="24426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10912239" cy="646331"/>
          </a:xfrm>
        </p:spPr>
        <p:txBody>
          <a:bodyPr/>
          <a:lstStyle/>
          <a:p>
            <a:r>
              <a:rPr lang="en-US" dirty="0"/>
              <a:t>Monte Carlo Simulation/ Consumer Stocks/ Summary Statistics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5825258" y="2228671"/>
            <a:ext cx="5187299"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After one simulation these are the sampled summary statistics.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There is a 95% chance that an initial investment of $50,000 in the portfolio over the next 10 years will end within the range of  $47,638.70 to $512,014.98</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average valuation of this simulation over 10 years is $200,394.58</a:t>
            </a:r>
          </a:p>
        </p:txBody>
      </p:sp>
      <p:pic>
        <p:nvPicPr>
          <p:cNvPr id="6" name="Picture 5">
            <a:extLst>
              <a:ext uri="{FF2B5EF4-FFF2-40B4-BE49-F238E27FC236}">
                <a16:creationId xmlns:a16="http://schemas.microsoft.com/office/drawing/2014/main" id="{E55D3A84-BE8F-0131-3FBF-98C6D927B970}"/>
              </a:ext>
            </a:extLst>
          </p:cNvPr>
          <p:cNvPicPr>
            <a:picLocks noChangeAspect="1"/>
          </p:cNvPicPr>
          <p:nvPr/>
        </p:nvPicPr>
        <p:blipFill rotWithShape="1">
          <a:blip r:embed="rId2"/>
          <a:srcRect l="12174" t="34195" r="72174" b="41639"/>
          <a:stretch/>
        </p:blipFill>
        <p:spPr>
          <a:xfrm>
            <a:off x="615349" y="1816657"/>
            <a:ext cx="4327711" cy="3756690"/>
          </a:xfrm>
          <a:prstGeom prst="rect">
            <a:avLst/>
          </a:prstGeom>
        </p:spPr>
      </p:pic>
    </p:spTree>
    <p:extLst>
      <p:ext uri="{BB962C8B-B14F-4D97-AF65-F5344CB8AC3E}">
        <p14:creationId xmlns:p14="http://schemas.microsoft.com/office/powerpoint/2010/main" val="2948446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7652205" cy="646331"/>
          </a:xfrm>
        </p:spPr>
        <p:txBody>
          <a:bodyPr/>
          <a:lstStyle/>
          <a:p>
            <a:r>
              <a:rPr lang="en-US" dirty="0"/>
              <a:t>Benchmark Portfolio Simulation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pic>
        <p:nvPicPr>
          <p:cNvPr id="5" name="Picture 4">
            <a:extLst>
              <a:ext uri="{FF2B5EF4-FFF2-40B4-BE49-F238E27FC236}">
                <a16:creationId xmlns:a16="http://schemas.microsoft.com/office/drawing/2014/main" id="{EC6A933F-1EE6-69E0-28C6-109EE77A13FB}"/>
              </a:ext>
            </a:extLst>
          </p:cNvPr>
          <p:cNvPicPr>
            <a:picLocks noChangeAspect="1"/>
          </p:cNvPicPr>
          <p:nvPr/>
        </p:nvPicPr>
        <p:blipFill rotWithShape="1">
          <a:blip r:embed="rId2"/>
          <a:srcRect l="12282" t="35162" r="10870" b="34872"/>
          <a:stretch/>
        </p:blipFill>
        <p:spPr>
          <a:xfrm>
            <a:off x="590647" y="1572182"/>
            <a:ext cx="9369287" cy="2054087"/>
          </a:xfrm>
          <a:prstGeom prst="rect">
            <a:avLst/>
          </a:prstGeom>
        </p:spPr>
      </p:pic>
    </p:spTree>
    <p:extLst>
      <p:ext uri="{BB962C8B-B14F-4D97-AF65-F5344CB8AC3E}">
        <p14:creationId xmlns:p14="http://schemas.microsoft.com/office/powerpoint/2010/main" val="2447902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7652205" cy="646331"/>
          </a:xfrm>
        </p:spPr>
        <p:txBody>
          <a:bodyPr/>
          <a:lstStyle/>
          <a:p>
            <a:r>
              <a:rPr lang="en-US" dirty="0"/>
              <a:t>Benchmark Portfolio Simulation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6249327" y="964593"/>
            <a:ext cx="5187299" cy="1200329"/>
          </a:xfrm>
          <a:prstGeom prst="rect">
            <a:avLst/>
          </a:prstGeom>
          <a:noFill/>
        </p:spPr>
        <p:txBody>
          <a:bodyPr wrap="square">
            <a:spAutoFit/>
          </a:bodyPr>
          <a:lstStyle/>
          <a:p>
            <a:r>
              <a:rPr lang="en-US" dirty="0">
                <a:solidFill>
                  <a:schemeClr val="bg1"/>
                </a:solidFill>
              </a:rPr>
              <a:t>There is a 95% chance that an initial investment of $50,000 in the portfolio over the next 10 years will end within the range of  $47,638.70 to $512,014.98</a:t>
            </a:r>
          </a:p>
        </p:txBody>
      </p:sp>
      <p:pic>
        <p:nvPicPr>
          <p:cNvPr id="6" name="Picture 5">
            <a:extLst>
              <a:ext uri="{FF2B5EF4-FFF2-40B4-BE49-F238E27FC236}">
                <a16:creationId xmlns:a16="http://schemas.microsoft.com/office/drawing/2014/main" id="{2A007260-7A26-9B01-A505-44C5E408C9C3}"/>
              </a:ext>
            </a:extLst>
          </p:cNvPr>
          <p:cNvPicPr>
            <a:picLocks noChangeAspect="1"/>
          </p:cNvPicPr>
          <p:nvPr/>
        </p:nvPicPr>
        <p:blipFill rotWithShape="1">
          <a:blip r:embed="rId2"/>
          <a:srcRect l="12174" t="19115" r="64565" b="57105"/>
          <a:stretch/>
        </p:blipFill>
        <p:spPr>
          <a:xfrm>
            <a:off x="1239077" y="2811260"/>
            <a:ext cx="2835967" cy="1630018"/>
          </a:xfrm>
          <a:prstGeom prst="rect">
            <a:avLst/>
          </a:prstGeom>
        </p:spPr>
      </p:pic>
      <p:pic>
        <p:nvPicPr>
          <p:cNvPr id="9" name="Picture 8">
            <a:extLst>
              <a:ext uri="{FF2B5EF4-FFF2-40B4-BE49-F238E27FC236}">
                <a16:creationId xmlns:a16="http://schemas.microsoft.com/office/drawing/2014/main" id="{0F202434-5B4F-4CA2-C332-123B7C727742}"/>
              </a:ext>
            </a:extLst>
          </p:cNvPr>
          <p:cNvPicPr>
            <a:picLocks noChangeAspect="1"/>
          </p:cNvPicPr>
          <p:nvPr/>
        </p:nvPicPr>
        <p:blipFill rotWithShape="1">
          <a:blip r:embed="rId3"/>
          <a:srcRect l="12607" t="51046" r="72703" b="27290"/>
          <a:stretch/>
        </p:blipFill>
        <p:spPr>
          <a:xfrm>
            <a:off x="4837043" y="2610680"/>
            <a:ext cx="3723861" cy="3087756"/>
          </a:xfrm>
          <a:prstGeom prst="rect">
            <a:avLst/>
          </a:prstGeom>
        </p:spPr>
      </p:pic>
    </p:spTree>
    <p:extLst>
      <p:ext uri="{BB962C8B-B14F-4D97-AF65-F5344CB8AC3E}">
        <p14:creationId xmlns:p14="http://schemas.microsoft.com/office/powerpoint/2010/main" val="579382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7652205" cy="646331"/>
          </a:xfrm>
        </p:spPr>
        <p:txBody>
          <a:bodyPr/>
          <a:lstStyle/>
          <a:p>
            <a:r>
              <a:rPr lang="en-US" dirty="0"/>
              <a:t>Benchmark Portfolio Simulation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6355344" y="1481428"/>
            <a:ext cx="5187299" cy="1200329"/>
          </a:xfrm>
          <a:prstGeom prst="rect">
            <a:avLst/>
          </a:prstGeom>
          <a:noFill/>
        </p:spPr>
        <p:txBody>
          <a:bodyPr wrap="square">
            <a:spAutoFit/>
          </a:bodyPr>
          <a:lstStyle/>
          <a:p>
            <a:r>
              <a:rPr lang="en-US" dirty="0">
                <a:solidFill>
                  <a:schemeClr val="bg1"/>
                </a:solidFill>
              </a:rPr>
              <a:t>There is a 95% chance that an initial investment of $50,000 in the portfolio over the next 10 years will end within the range of  $38,819.59 to $512,014.98</a:t>
            </a:r>
          </a:p>
        </p:txBody>
      </p:sp>
      <p:pic>
        <p:nvPicPr>
          <p:cNvPr id="5" name="Picture 4">
            <a:extLst>
              <a:ext uri="{FF2B5EF4-FFF2-40B4-BE49-F238E27FC236}">
                <a16:creationId xmlns:a16="http://schemas.microsoft.com/office/drawing/2014/main" id="{E2F9516C-1769-9622-C0B7-D11A92D63964}"/>
              </a:ext>
            </a:extLst>
          </p:cNvPr>
          <p:cNvPicPr>
            <a:picLocks noChangeAspect="1"/>
          </p:cNvPicPr>
          <p:nvPr/>
        </p:nvPicPr>
        <p:blipFill rotWithShape="1">
          <a:blip r:embed="rId2"/>
          <a:srcRect l="12391" t="25495" r="42935" b="18439"/>
          <a:stretch/>
        </p:blipFill>
        <p:spPr>
          <a:xfrm>
            <a:off x="649357" y="1232453"/>
            <a:ext cx="5446643" cy="3843130"/>
          </a:xfrm>
          <a:prstGeom prst="rect">
            <a:avLst/>
          </a:prstGeom>
        </p:spPr>
      </p:pic>
    </p:spTree>
    <p:extLst>
      <p:ext uri="{BB962C8B-B14F-4D97-AF65-F5344CB8AC3E}">
        <p14:creationId xmlns:p14="http://schemas.microsoft.com/office/powerpoint/2010/main" val="280790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2165805" cy="646331"/>
          </a:xfrm>
        </p:spPr>
        <p:txBody>
          <a:bodyPr/>
          <a:lstStyle/>
          <a:p>
            <a:r>
              <a:rPr lang="en-US" dirty="0"/>
              <a:t>Findings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577396" y="1244777"/>
            <a:ext cx="10249629"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Initial hypothesis it is that tech stocks would outperform consumer stocks and S&amp;P500 but was disproven</a:t>
            </a:r>
          </a:p>
          <a:p>
            <a:pPr marL="285750" indent="-285750">
              <a:buFont typeface="Arial" panose="020B0604020202020204" pitchFamily="34" charset="0"/>
              <a:buChar char="•"/>
            </a:pPr>
            <a:r>
              <a:rPr lang="en-US" dirty="0">
                <a:solidFill>
                  <a:schemeClr val="bg1"/>
                </a:solidFill>
              </a:rPr>
              <a:t>Both portfolios outperformed S&amp;P500 Index but did not differ from each other in any  statistically significant way</a:t>
            </a:r>
          </a:p>
          <a:p>
            <a:pPr marL="285750" indent="-285750">
              <a:buFont typeface="Arial" panose="020B0604020202020204" pitchFamily="34" charset="0"/>
              <a:buChar char="•"/>
            </a:pPr>
            <a:r>
              <a:rPr lang="en-US" dirty="0">
                <a:solidFill>
                  <a:schemeClr val="bg1"/>
                </a:solidFill>
              </a:rPr>
              <a:t>Variables: timeframe, use of different index funds and asset allocations within the simulation</a:t>
            </a:r>
          </a:p>
          <a:p>
            <a:pPr marL="285750" indent="-285750">
              <a:buFont typeface="Arial" panose="020B0604020202020204" pitchFamily="34" charset="0"/>
              <a:buChar char="•"/>
            </a:pPr>
            <a:r>
              <a:rPr lang="en-US" dirty="0">
                <a:solidFill>
                  <a:schemeClr val="bg1"/>
                </a:solidFill>
              </a:rPr>
              <a:t>Takeaways: </a:t>
            </a:r>
          </a:p>
          <a:p>
            <a:r>
              <a:rPr lang="en-US" dirty="0">
                <a:solidFill>
                  <a:schemeClr val="bg1"/>
                </a:solidFill>
              </a:rPr>
              <a:t>	- Significance of using ETF/ Index Funds over allocating cost basis to any individual stocks </a:t>
            </a:r>
          </a:p>
          <a:p>
            <a:r>
              <a:rPr lang="en-US" dirty="0">
                <a:solidFill>
                  <a:schemeClr val="bg1"/>
                </a:solidFill>
              </a:rPr>
              <a:t>            </a:t>
            </a:r>
          </a:p>
          <a:p>
            <a:pPr marL="285750" indent="-285750">
              <a:buFont typeface="Arial" panose="020B0604020202020204" pitchFamily="34" charset="0"/>
              <a:buChar char="•"/>
            </a:pPr>
            <a:r>
              <a:rPr lang="en-US" dirty="0">
                <a:solidFill>
                  <a:schemeClr val="bg1"/>
                </a:solidFill>
              </a:rPr>
              <a:t>Recommendation : Seek ETFS with lower expenses ratios, whose purpose is to seek capital appreciation, with high percent allocations in tech/consumer stocks with large market capitalizations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49590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0" y="318262"/>
            <a:ext cx="2748900" cy="646331"/>
          </a:xfrm>
        </p:spPr>
        <p:txBody>
          <a:bodyPr/>
          <a:lstStyle/>
          <a:p>
            <a:r>
              <a:rPr lang="en-US" dirty="0"/>
              <a:t>Difficulties </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179832" y="6287946"/>
            <a:ext cx="1158638" cy="365125"/>
          </a:xfrm>
        </p:spPr>
        <p:txBody>
          <a:bodyPr/>
          <a:lstStyle/>
          <a:p>
            <a:r>
              <a:rPr lang="en-US" noProof="0" dirty="0"/>
              <a:t>Consumer vs Tech Stocks</a:t>
            </a:r>
          </a:p>
        </p:txBody>
      </p:sp>
      <p:sp>
        <p:nvSpPr>
          <p:cNvPr id="7" name="TextBox 6">
            <a:extLst>
              <a:ext uri="{FF2B5EF4-FFF2-40B4-BE49-F238E27FC236}">
                <a16:creationId xmlns:a16="http://schemas.microsoft.com/office/drawing/2014/main" id="{49557733-17D6-351D-81EB-C6AA3285D1EB}"/>
              </a:ext>
            </a:extLst>
          </p:cNvPr>
          <p:cNvSpPr txBox="1"/>
          <p:nvPr/>
        </p:nvSpPr>
        <p:spPr>
          <a:xfrm>
            <a:off x="577397" y="1244777"/>
            <a:ext cx="1001109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Choosing the appropriate timeframe proved to be difficult as it resulted in numbers that were difficult to clarify and defend. We ended up changing it many times.</a:t>
            </a:r>
          </a:p>
        </p:txBody>
      </p:sp>
      <p:sp>
        <p:nvSpPr>
          <p:cNvPr id="3" name="Title 1">
            <a:extLst>
              <a:ext uri="{FF2B5EF4-FFF2-40B4-BE49-F238E27FC236}">
                <a16:creationId xmlns:a16="http://schemas.microsoft.com/office/drawing/2014/main" id="{85AC9E32-BA2F-6644-1A37-1A1FD24A9E50}"/>
              </a:ext>
            </a:extLst>
          </p:cNvPr>
          <p:cNvSpPr txBox="1">
            <a:spLocks/>
          </p:cNvSpPr>
          <p:nvPr/>
        </p:nvSpPr>
        <p:spPr>
          <a:xfrm>
            <a:off x="484629" y="2979938"/>
            <a:ext cx="3252483" cy="6463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Afterthought  </a:t>
            </a:r>
          </a:p>
        </p:txBody>
      </p:sp>
      <p:sp>
        <p:nvSpPr>
          <p:cNvPr id="5" name="TextBox 4">
            <a:extLst>
              <a:ext uri="{FF2B5EF4-FFF2-40B4-BE49-F238E27FC236}">
                <a16:creationId xmlns:a16="http://schemas.microsoft.com/office/drawing/2014/main" id="{6F38C0FF-28A0-CBA3-4E45-E8ED05F24EA1}"/>
              </a:ext>
            </a:extLst>
          </p:cNvPr>
          <p:cNvSpPr txBox="1"/>
          <p:nvPr/>
        </p:nvSpPr>
        <p:spPr>
          <a:xfrm>
            <a:off x="577397" y="3833285"/>
            <a:ext cx="10011090"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solidFill>
                <a:effectLst/>
              </a:rPr>
              <a:t>Suppose we had chosen different stocks to analyze instead of relying on high-performing stocks that are well-known and established as successful. </a:t>
            </a:r>
          </a:p>
          <a:p>
            <a:endParaRPr lang="en-US" b="0" i="0" dirty="0">
              <a:solidFill>
                <a:schemeClr val="bg1"/>
              </a:solidFill>
              <a:effectLst/>
            </a:endParaRPr>
          </a:p>
          <a:p>
            <a:pPr marL="285750" indent="-285750">
              <a:buFont typeface="Arial" panose="020B0604020202020204" pitchFamily="34" charset="0"/>
              <a:buChar char="•"/>
            </a:pPr>
            <a:r>
              <a:rPr lang="en-US" b="0" i="0" dirty="0">
                <a:solidFill>
                  <a:schemeClr val="bg1"/>
                </a:solidFill>
                <a:effectLst/>
                <a:latin typeface="Söhne"/>
              </a:rPr>
              <a:t>If we had diversified the portfolio by including crypto or real estate, what could have been the potential outcome?</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41820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Kaushik Basavaraju</a:t>
            </a:r>
          </a:p>
          <a:p>
            <a:r>
              <a:rPr lang="en-US" dirty="0"/>
              <a:t>Christian Hernandez</a:t>
            </a:r>
          </a:p>
          <a:p>
            <a:r>
              <a:rPr lang="en-US" dirty="0"/>
              <a:t>Monica Estrada</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3" cstate="print">
            <a:extLst>
              <a:ext uri="{28A0092B-C50C-407E-A947-70E740481C1C}">
                <a14:useLocalDpi xmlns:a14="http://schemas.microsoft.com/office/drawing/2010/main"/>
              </a:ext>
            </a:extLst>
          </a:blip>
          <a:srcRect/>
          <a:stretch>
            <a:fillRect/>
          </a:stretch>
        </p:blipFill>
        <p:spPr/>
      </p:pic>
      <p:pic>
        <p:nvPicPr>
          <p:cNvPr id="5" name="Picture Placeholder 4" descr="Logo, company name&#10;&#10;Description automatically generated">
            <a:extLst>
              <a:ext uri="{FF2B5EF4-FFF2-40B4-BE49-F238E27FC236}">
                <a16:creationId xmlns:a16="http://schemas.microsoft.com/office/drawing/2014/main" id="{1433FA62-EA51-076B-10A1-D3C6B6E2C0BA}"/>
              </a:ext>
            </a:extLst>
          </p:cNvPr>
          <p:cNvPicPr>
            <a:picLocks noGrp="1" noChangeAspect="1"/>
          </p:cNvPicPr>
          <p:nvPr>
            <p:ph type="pic" sz="quarter" idx="48"/>
          </p:nvPr>
        </p:nvPicPr>
        <p:blipFill>
          <a:blip r:embed="rId4"/>
          <a:srcRect l="19938" r="19938"/>
          <a:stretch>
            <a:fillRect/>
          </a:stretch>
        </p:blipFill>
        <p:spPr/>
      </p:pic>
      <p:pic>
        <p:nvPicPr>
          <p:cNvPr id="9" name="Picture Placeholder 8" descr="Chart&#10;&#10;Description automatically generated">
            <a:extLst>
              <a:ext uri="{FF2B5EF4-FFF2-40B4-BE49-F238E27FC236}">
                <a16:creationId xmlns:a16="http://schemas.microsoft.com/office/drawing/2014/main" id="{CC1B76ED-EFBA-E774-33C3-412435DA1F5E}"/>
              </a:ext>
            </a:extLst>
          </p:cNvPr>
          <p:cNvPicPr>
            <a:picLocks noGrp="1" noChangeAspect="1"/>
          </p:cNvPicPr>
          <p:nvPr>
            <p:ph type="pic" sz="quarter" idx="49"/>
          </p:nvPr>
        </p:nvPicPr>
        <p:blipFill>
          <a:blip r:embed="rId5"/>
          <a:srcRect l="18138" r="18138"/>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Risk </a:t>
            </a:r>
          </a:p>
          <a:p>
            <a:r>
              <a:rPr lang="en-US" dirty="0"/>
              <a:t>Return </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Q&amp;A</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dirty="0"/>
              <a:t>Consumer Vs. Tech Stocks</a:t>
            </a:r>
          </a:p>
        </p:txBody>
      </p:sp>
    </p:spTree>
    <p:extLst>
      <p:ext uri="{BB962C8B-B14F-4D97-AF65-F5344CB8AC3E}">
        <p14:creationId xmlns:p14="http://schemas.microsoft.com/office/powerpoint/2010/main" val="81574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Motivation &amp; Summary</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dirty="0"/>
              <a:t>Consumer Vs. Tech Stocks</a:t>
            </a:r>
          </a:p>
        </p:txBody>
      </p:sp>
      <p:sp>
        <p:nvSpPr>
          <p:cNvPr id="7" name="TextBox 6">
            <a:extLst>
              <a:ext uri="{FF2B5EF4-FFF2-40B4-BE49-F238E27FC236}">
                <a16:creationId xmlns:a16="http://schemas.microsoft.com/office/drawing/2014/main" id="{827FD808-6E45-E91A-F8B7-2ADA1877AAA0}"/>
              </a:ext>
            </a:extLst>
          </p:cNvPr>
          <p:cNvSpPr txBox="1"/>
          <p:nvPr/>
        </p:nvSpPr>
        <p:spPr>
          <a:xfrm>
            <a:off x="587829" y="1510748"/>
            <a:ext cx="11290852"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bg1"/>
                </a:solidFill>
                <a:effectLst/>
                <a:latin typeface="Söhne"/>
              </a:rPr>
              <a:t>This project involves evaluating which industry, between consumer stocks and tech stocks, would be a better long-term investment by projecting returns over a 10-year period. The aim is to compare the performance of a portfolio consisting of consumer stocks and a portfolio consisting of tech stocks.</a:t>
            </a:r>
          </a:p>
          <a:p>
            <a:pPr marL="285750" indent="-285750" algn="l">
              <a:buFont typeface="Arial" panose="020B0604020202020204" pitchFamily="34" charset="0"/>
              <a:buChar char="•"/>
            </a:pPr>
            <a:r>
              <a:rPr lang="en-US" b="0" i="0" dirty="0">
                <a:solidFill>
                  <a:schemeClr val="bg1"/>
                </a:solidFill>
                <a:effectLst/>
                <a:latin typeface="Söhne"/>
              </a:rPr>
              <a:t>To accomplish this project, one needs to analyze the historical performance of both industries and predict their future growth potential. Additionally, one needs to consider macroeconomic factors such as interest rates, inflation, and overall market conditions.</a:t>
            </a:r>
          </a:p>
          <a:p>
            <a:pPr marL="285750" indent="-285750" algn="l">
              <a:buFont typeface="Arial" panose="020B0604020202020204" pitchFamily="34" charset="0"/>
              <a:buChar char="•"/>
            </a:pPr>
            <a:r>
              <a:rPr lang="en-US" b="0" i="0" dirty="0">
                <a:solidFill>
                  <a:schemeClr val="bg1"/>
                </a:solidFill>
                <a:effectLst/>
                <a:latin typeface="Söhne"/>
              </a:rPr>
              <a:t>We made a hypothesis based on our findings that tech stocks would outperform consumer stocks and market as a whole.</a:t>
            </a:r>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Questions &amp; Data </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dirty="0"/>
              <a:t>Consumer Vs. Tech Stocks</a:t>
            </a:r>
          </a:p>
        </p:txBody>
      </p:sp>
      <p:sp>
        <p:nvSpPr>
          <p:cNvPr id="7" name="TextBox 6">
            <a:extLst>
              <a:ext uri="{FF2B5EF4-FFF2-40B4-BE49-F238E27FC236}">
                <a16:creationId xmlns:a16="http://schemas.microsoft.com/office/drawing/2014/main" id="{827FD808-6E45-E91A-F8B7-2ADA1877AAA0}"/>
              </a:ext>
            </a:extLst>
          </p:cNvPr>
          <p:cNvSpPr txBox="1"/>
          <p:nvPr/>
        </p:nvSpPr>
        <p:spPr>
          <a:xfrm>
            <a:off x="587828" y="1510748"/>
            <a:ext cx="11325875" cy="2677656"/>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chemeClr val="bg1"/>
                </a:solidFill>
                <a:effectLst/>
                <a:latin typeface="Söhne"/>
              </a:rPr>
              <a:t>What would be the best timeframe ?</a:t>
            </a:r>
          </a:p>
          <a:p>
            <a:pPr marL="285750" indent="-285750" algn="l">
              <a:buFont typeface="Arial" panose="020B0604020202020204" pitchFamily="34" charset="0"/>
              <a:buChar char="•"/>
            </a:pPr>
            <a:r>
              <a:rPr lang="en-US" sz="2400" b="0" i="0" dirty="0">
                <a:solidFill>
                  <a:schemeClr val="bg1"/>
                </a:solidFill>
                <a:effectLst/>
                <a:latin typeface="Söhne"/>
              </a:rPr>
              <a:t>How much money do we allocate</a:t>
            </a:r>
            <a:r>
              <a:rPr lang="en-US" sz="2400" dirty="0">
                <a:solidFill>
                  <a:schemeClr val="bg1"/>
                </a:solidFill>
                <a:latin typeface="Söhne"/>
              </a:rPr>
              <a:t>?</a:t>
            </a:r>
          </a:p>
          <a:p>
            <a:pPr marL="285750" indent="-285750" algn="l">
              <a:buFont typeface="Arial" panose="020B0604020202020204" pitchFamily="34" charset="0"/>
              <a:buChar char="•"/>
            </a:pPr>
            <a:r>
              <a:rPr lang="en-US" sz="2400" b="0" i="0" dirty="0">
                <a:solidFill>
                  <a:schemeClr val="bg1"/>
                </a:solidFill>
                <a:effectLst/>
                <a:latin typeface="Söhne"/>
              </a:rPr>
              <a:t>How do we measure the performance of tech and consumer stocks to the overa</a:t>
            </a:r>
            <a:r>
              <a:rPr lang="en-US" sz="2400" dirty="0">
                <a:solidFill>
                  <a:schemeClr val="bg1"/>
                </a:solidFill>
                <a:latin typeface="Söhne"/>
              </a:rPr>
              <a:t>ll market</a:t>
            </a:r>
            <a:r>
              <a:rPr lang="en-US" sz="2400" b="0" i="0" dirty="0">
                <a:solidFill>
                  <a:schemeClr val="bg1"/>
                </a:solidFill>
                <a:effectLst/>
                <a:latin typeface="Söhne"/>
              </a:rPr>
              <a:t>?</a:t>
            </a:r>
          </a:p>
          <a:p>
            <a:pPr marL="285750" indent="-285750" algn="l">
              <a:buFont typeface="Arial" panose="020B0604020202020204" pitchFamily="34" charset="0"/>
              <a:buChar char="•"/>
            </a:pPr>
            <a:r>
              <a:rPr lang="en-US" sz="2400" dirty="0">
                <a:solidFill>
                  <a:schemeClr val="bg1"/>
                </a:solidFill>
                <a:latin typeface="Söhne"/>
              </a:rPr>
              <a:t>How much historical data would we need?</a:t>
            </a:r>
          </a:p>
          <a:p>
            <a:pPr marL="285750" indent="-285750">
              <a:buFont typeface="Arial" panose="020B0604020202020204" pitchFamily="34" charset="0"/>
              <a:buChar char="•"/>
            </a:pPr>
            <a:r>
              <a:rPr lang="en-US" sz="2400" b="0" i="0" dirty="0">
                <a:solidFill>
                  <a:schemeClr val="bg1"/>
                </a:solidFill>
                <a:effectLst/>
                <a:latin typeface="Söhne"/>
              </a:rPr>
              <a:t>How do consumer stocks and tech stocks compare in terms of volatility and risk?</a:t>
            </a:r>
          </a:p>
          <a:p>
            <a:pPr marL="285750" indent="-285750">
              <a:buFont typeface="Arial" panose="020B0604020202020204" pitchFamily="34" charset="0"/>
              <a:buChar char="•"/>
            </a:pPr>
            <a:r>
              <a:rPr lang="en-US" sz="2400" b="0" i="0" dirty="0">
                <a:solidFill>
                  <a:schemeClr val="bg1"/>
                </a:solidFill>
                <a:effectLst/>
                <a:latin typeface="Söhne"/>
              </a:rPr>
              <a:t>What factors should be considered when projecting returns over a 10-year period?</a:t>
            </a:r>
          </a:p>
        </p:txBody>
      </p:sp>
    </p:spTree>
    <p:extLst>
      <p:ext uri="{BB962C8B-B14F-4D97-AF65-F5344CB8AC3E}">
        <p14:creationId xmlns:p14="http://schemas.microsoft.com/office/powerpoint/2010/main" val="367106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10889796" cy="1418998"/>
          </a:xfrm>
        </p:spPr>
        <p:txBody>
          <a:bodyPr/>
          <a:lstStyle/>
          <a:p>
            <a:r>
              <a:rPr lang="en-US" dirty="0"/>
              <a:t>Data Collection</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a:t>Presentation Title</a:t>
            </a:r>
            <a:endParaRPr lang="en-US" noProof="0" dirty="0"/>
          </a:p>
        </p:txBody>
      </p:sp>
      <p:sp>
        <p:nvSpPr>
          <p:cNvPr id="5" name="TextBox 4">
            <a:extLst>
              <a:ext uri="{FF2B5EF4-FFF2-40B4-BE49-F238E27FC236}">
                <a16:creationId xmlns:a16="http://schemas.microsoft.com/office/drawing/2014/main" id="{A9A26F7A-FB1A-3D23-80B8-A9EB690D8993}"/>
              </a:ext>
            </a:extLst>
          </p:cNvPr>
          <p:cNvSpPr txBox="1"/>
          <p:nvPr/>
        </p:nvSpPr>
        <p:spPr>
          <a:xfrm>
            <a:off x="490440" y="1126237"/>
            <a:ext cx="10883988" cy="323165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We picked </a:t>
            </a:r>
            <a:r>
              <a:rPr lang="en-US" sz="2400" dirty="0" err="1">
                <a:solidFill>
                  <a:schemeClr val="bg1"/>
                </a:solidFill>
              </a:rPr>
              <a:t>yfinance</a:t>
            </a:r>
            <a:r>
              <a:rPr lang="en-US" sz="2400" dirty="0">
                <a:solidFill>
                  <a:schemeClr val="bg1"/>
                </a:solidFill>
              </a:rPr>
              <a:t> (Yahoo Finance) because it is a popular python library that provides a more efficient way to download and access historical market data. </a:t>
            </a:r>
          </a:p>
          <a:p>
            <a:pPr marL="285750" indent="-285750">
              <a:buFont typeface="Arial" panose="020B0604020202020204" pitchFamily="34" charset="0"/>
              <a:buChar char="•"/>
            </a:pPr>
            <a:r>
              <a:rPr lang="en-US" sz="2400" dirty="0">
                <a:solidFill>
                  <a:schemeClr val="bg1"/>
                </a:solidFill>
              </a:rPr>
              <a:t>We</a:t>
            </a:r>
            <a:r>
              <a:rPr lang="en-US" sz="2400" b="0" i="0" dirty="0">
                <a:solidFill>
                  <a:schemeClr val="bg1"/>
                </a:solidFill>
                <a:effectLst/>
                <a:latin typeface="Söhne"/>
              </a:rPr>
              <a:t> chose this library as a data source for this project because it provides a user-friendly interface for accessing historical market data, and it allows for easy integration with other Python libraries and tools used for data analysis and visualization. </a:t>
            </a:r>
          </a:p>
          <a:p>
            <a:pPr marL="285750" indent="-285750">
              <a:buFont typeface="Arial" panose="020B0604020202020204" pitchFamily="34" charset="0"/>
              <a:buChar char="•"/>
            </a:pPr>
            <a:r>
              <a:rPr lang="en-US" sz="2400" b="0" i="0" dirty="0">
                <a:solidFill>
                  <a:schemeClr val="bg1"/>
                </a:solidFill>
                <a:effectLst/>
                <a:latin typeface="Söhne"/>
              </a:rPr>
              <a:t> It returns data directly into Pandas data frames.</a:t>
            </a:r>
          </a:p>
          <a:p>
            <a:pPr marL="285750" indent="-285750">
              <a:buFont typeface="Arial" panose="020B0604020202020204" pitchFamily="34" charset="0"/>
              <a:buChar char="•"/>
            </a:pPr>
            <a:endParaRPr lang="en-US" dirty="0">
              <a:solidFill>
                <a:schemeClr val="bg1"/>
              </a:solidFill>
              <a:latin typeface="Söhne"/>
            </a:endParaRPr>
          </a:p>
          <a:p>
            <a:endParaRPr lang="en-US" dirty="0">
              <a:solidFill>
                <a:schemeClr val="bg1"/>
              </a:solidFill>
            </a:endParaRPr>
          </a:p>
        </p:txBody>
      </p:sp>
    </p:spTree>
    <p:extLst>
      <p:ext uri="{BB962C8B-B14F-4D97-AF65-F5344CB8AC3E}">
        <p14:creationId xmlns:p14="http://schemas.microsoft.com/office/powerpoint/2010/main" val="107464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3411507" cy="709499"/>
          </a:xfrm>
        </p:spPr>
        <p:txBody>
          <a:bodyPr/>
          <a:lstStyle/>
          <a:p>
            <a:r>
              <a:rPr lang="en-US" dirty="0"/>
              <a:t>Data Cleaning</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p:txBody>
          <a:bodyPr/>
          <a:lstStyle/>
          <a:p>
            <a:r>
              <a:rPr lang="en-US" noProof="0"/>
              <a:t>Presentation Title</a:t>
            </a:r>
            <a:endParaRPr lang="en-US" noProof="0" dirty="0"/>
          </a:p>
        </p:txBody>
      </p:sp>
      <p:sp>
        <p:nvSpPr>
          <p:cNvPr id="5" name="TextBox 4">
            <a:extLst>
              <a:ext uri="{FF2B5EF4-FFF2-40B4-BE49-F238E27FC236}">
                <a16:creationId xmlns:a16="http://schemas.microsoft.com/office/drawing/2014/main" id="{A9A26F7A-FB1A-3D23-80B8-A9EB690D8993}"/>
              </a:ext>
            </a:extLst>
          </p:cNvPr>
          <p:cNvSpPr txBox="1"/>
          <p:nvPr/>
        </p:nvSpPr>
        <p:spPr>
          <a:xfrm>
            <a:off x="490440" y="1126237"/>
            <a:ext cx="10883988" cy="3416320"/>
          </a:xfrm>
          <a:prstGeom prst="rect">
            <a:avLst/>
          </a:prstGeom>
          <a:noFill/>
        </p:spPr>
        <p:txBody>
          <a:bodyPr wrap="square">
            <a:spAutoFit/>
          </a:bodyPr>
          <a:lstStyle/>
          <a:p>
            <a:r>
              <a:rPr lang="en-US" dirty="0">
                <a:solidFill>
                  <a:schemeClr val="bg1"/>
                </a:solidFill>
                <a:latin typeface="Söhne"/>
              </a:rPr>
              <a:t>Data Cleaning </a:t>
            </a:r>
          </a:p>
          <a:p>
            <a:pPr marL="285750" indent="-285750">
              <a:buFont typeface="Arial" panose="020B0604020202020204" pitchFamily="34" charset="0"/>
              <a:buChar char="•"/>
            </a:pPr>
            <a:r>
              <a:rPr lang="en-US" b="0" i="0" dirty="0">
                <a:solidFill>
                  <a:schemeClr val="bg1"/>
                </a:solidFill>
                <a:effectLst/>
                <a:latin typeface="Söhne"/>
              </a:rPr>
              <a:t>To collect the data, we first imported the </a:t>
            </a:r>
            <a:r>
              <a:rPr lang="en-US" b="0" i="0" dirty="0" err="1">
                <a:solidFill>
                  <a:schemeClr val="bg1"/>
                </a:solidFill>
                <a:effectLst/>
                <a:latin typeface="Söhne"/>
              </a:rPr>
              <a:t>yfinance</a:t>
            </a:r>
            <a:r>
              <a:rPr lang="en-US" b="0" i="0" dirty="0">
                <a:solidFill>
                  <a:schemeClr val="bg1"/>
                </a:solidFill>
                <a:effectLst/>
                <a:latin typeface="Söhne"/>
              </a:rPr>
              <a:t> library into our Python environment and collected historical stock prices for the five consumer stocks and the five tech stocks in our portfolios. We specified the time range for our data, which was 10 years, and set the frequency of the data to daily.</a:t>
            </a:r>
            <a:endParaRPr lang="en-US" dirty="0">
              <a:solidFill>
                <a:schemeClr val="bg1"/>
              </a:solidFill>
              <a:latin typeface="Söhne"/>
            </a:endParaRPr>
          </a:p>
          <a:p>
            <a:pPr marL="285750" indent="-285750" algn="l">
              <a:buFont typeface="Arial" panose="020B0604020202020204" pitchFamily="34" charset="0"/>
              <a:buChar char="•"/>
            </a:pPr>
            <a:r>
              <a:rPr lang="en-US" b="0" i="0" dirty="0">
                <a:solidFill>
                  <a:schemeClr val="bg1"/>
                </a:solidFill>
                <a:effectLst/>
                <a:latin typeface="Söhne"/>
              </a:rPr>
              <a:t>After downloading the data we segregated the data by separating tech and consumer stocks, we explored it by examining its structure, summary statistics, and visualizations to identify any issues such as missing data or outliers. We also performed data cleaning to remove any duplicates, fill in missing values, and remove any outliers that may have been caused by data errors.</a:t>
            </a:r>
          </a:p>
          <a:p>
            <a:pPr marL="285750" indent="-285750" algn="l">
              <a:buFont typeface="Arial" panose="020B0604020202020204" pitchFamily="34" charset="0"/>
              <a:buChar char="•"/>
            </a:pPr>
            <a:r>
              <a:rPr lang="en-US" b="0" i="0" dirty="0">
                <a:solidFill>
                  <a:schemeClr val="bg1"/>
                </a:solidFill>
                <a:effectLst/>
                <a:latin typeface="Söhne"/>
              </a:rPr>
              <a:t>After cleaning the data, we calculated various financial metrics such as daily returns, cumulative returns, volatility, and beta to analyze the performance of the portfolios over time. We also used various visualization tools to help us better understand the trends and patterns in the data.</a:t>
            </a:r>
          </a:p>
          <a:p>
            <a:endParaRPr lang="en-US" dirty="0">
              <a:solidFill>
                <a:schemeClr val="bg1"/>
              </a:solidFill>
            </a:endParaRPr>
          </a:p>
        </p:txBody>
      </p:sp>
    </p:spTree>
    <p:extLst>
      <p:ext uri="{BB962C8B-B14F-4D97-AF65-F5344CB8AC3E}">
        <p14:creationId xmlns:p14="http://schemas.microsoft.com/office/powerpoint/2010/main" val="85892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096B-A440-E022-0285-9C0F8A19DCFD}"/>
              </a:ext>
            </a:extLst>
          </p:cNvPr>
          <p:cNvSpPr>
            <a:spLocks noGrp="1"/>
          </p:cNvSpPr>
          <p:nvPr>
            <p:ph type="title"/>
          </p:nvPr>
        </p:nvSpPr>
        <p:spPr>
          <a:xfrm>
            <a:off x="484632" y="416738"/>
            <a:ext cx="6419751" cy="646331"/>
          </a:xfrm>
        </p:spPr>
        <p:txBody>
          <a:bodyPr/>
          <a:lstStyle/>
          <a:p>
            <a:r>
              <a:rPr lang="en-US" dirty="0"/>
              <a:t>Tech and Consumer Stocks</a:t>
            </a:r>
          </a:p>
        </p:txBody>
      </p:sp>
      <p:sp>
        <p:nvSpPr>
          <p:cNvPr id="4" name="Footer Placeholder 3">
            <a:extLst>
              <a:ext uri="{FF2B5EF4-FFF2-40B4-BE49-F238E27FC236}">
                <a16:creationId xmlns:a16="http://schemas.microsoft.com/office/drawing/2014/main" id="{C10E9B46-8D38-C2EF-3CF7-4F00D48B6091}"/>
              </a:ext>
            </a:extLst>
          </p:cNvPr>
          <p:cNvSpPr>
            <a:spLocks noGrp="1"/>
          </p:cNvSpPr>
          <p:nvPr>
            <p:ph type="ftr" sz="quarter" idx="28"/>
          </p:nvPr>
        </p:nvSpPr>
        <p:spPr>
          <a:xfrm>
            <a:off x="484632" y="6217920"/>
            <a:ext cx="1861003" cy="365125"/>
          </a:xfrm>
        </p:spPr>
        <p:txBody>
          <a:bodyPr/>
          <a:lstStyle/>
          <a:p>
            <a:r>
              <a:rPr lang="en-US" noProof="0" dirty="0"/>
              <a:t>Consumer Vs Tech Stocks</a:t>
            </a:r>
          </a:p>
        </p:txBody>
      </p:sp>
      <p:sp>
        <p:nvSpPr>
          <p:cNvPr id="5" name="TextBox 4">
            <a:extLst>
              <a:ext uri="{FF2B5EF4-FFF2-40B4-BE49-F238E27FC236}">
                <a16:creationId xmlns:a16="http://schemas.microsoft.com/office/drawing/2014/main" id="{A9A26F7A-FB1A-3D23-80B8-A9EB690D8993}"/>
              </a:ext>
            </a:extLst>
          </p:cNvPr>
          <p:cNvSpPr txBox="1"/>
          <p:nvPr/>
        </p:nvSpPr>
        <p:spPr>
          <a:xfrm>
            <a:off x="490440" y="1355828"/>
            <a:ext cx="10535369" cy="923330"/>
          </a:xfrm>
          <a:prstGeom prst="rect">
            <a:avLst/>
          </a:prstGeom>
          <a:noFill/>
        </p:spPr>
        <p:txBody>
          <a:bodyPr wrap="square">
            <a:spAutoFit/>
          </a:bodyPr>
          <a:lstStyle/>
          <a:p>
            <a:endParaRPr lang="en-US" dirty="0">
              <a:solidFill>
                <a:schemeClr val="bg1"/>
              </a:solidFill>
              <a:latin typeface="Söhne"/>
            </a:endParaRPr>
          </a:p>
          <a:p>
            <a:pPr marL="285750" indent="-285750">
              <a:buFontTx/>
              <a:buChar char="-"/>
            </a:pPr>
            <a:r>
              <a:rPr lang="en-US" dirty="0">
                <a:solidFill>
                  <a:schemeClr val="bg1"/>
                </a:solidFill>
                <a:latin typeface="Söhne"/>
              </a:rPr>
              <a:t>We put together a data frame of both tech and consumer stocks as well as the S&amp;P 500(^GSPC) </a:t>
            </a:r>
          </a:p>
          <a:p>
            <a:r>
              <a:rPr lang="en-US" dirty="0">
                <a:solidFill>
                  <a:schemeClr val="bg1"/>
                </a:solidFill>
                <a:latin typeface="Söhne"/>
              </a:rPr>
              <a:t>      index as a benchmark used to represent the performance of the U.S Stock Market and overall U.S Economy  </a:t>
            </a:r>
          </a:p>
        </p:txBody>
      </p:sp>
      <p:pic>
        <p:nvPicPr>
          <p:cNvPr id="6" name="Picture 5">
            <a:extLst>
              <a:ext uri="{FF2B5EF4-FFF2-40B4-BE49-F238E27FC236}">
                <a16:creationId xmlns:a16="http://schemas.microsoft.com/office/drawing/2014/main" id="{80915A2A-E453-F266-9D00-124D4AC2970B}"/>
              </a:ext>
            </a:extLst>
          </p:cNvPr>
          <p:cNvPicPr>
            <a:picLocks noChangeAspect="1"/>
          </p:cNvPicPr>
          <p:nvPr/>
        </p:nvPicPr>
        <p:blipFill rotWithShape="1">
          <a:blip r:embed="rId2"/>
          <a:srcRect l="26956" t="54651" r="9240" b="15539"/>
          <a:stretch/>
        </p:blipFill>
        <p:spPr>
          <a:xfrm>
            <a:off x="817572" y="2556157"/>
            <a:ext cx="9443904" cy="2480674"/>
          </a:xfrm>
          <a:prstGeom prst="rect">
            <a:avLst/>
          </a:prstGeom>
        </p:spPr>
      </p:pic>
    </p:spTree>
    <p:extLst>
      <p:ext uri="{BB962C8B-B14F-4D97-AF65-F5344CB8AC3E}">
        <p14:creationId xmlns:p14="http://schemas.microsoft.com/office/powerpoint/2010/main" val="984098589"/>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14367</TotalTime>
  <Words>1822</Words>
  <Application>Microsoft Office PowerPoint</Application>
  <PresentationFormat>Widescreen</PresentationFormat>
  <Paragraphs>218</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等线</vt:lpstr>
      <vt:lpstr>Abadi</vt:lpstr>
      <vt:lpstr>Arial</vt:lpstr>
      <vt:lpstr>Calibri</vt:lpstr>
      <vt:lpstr>Consolas</vt:lpstr>
      <vt:lpstr>Posterama Text Black</vt:lpstr>
      <vt:lpstr>Posterama Text SemiBold</vt:lpstr>
      <vt:lpstr>Söhne</vt:lpstr>
      <vt:lpstr>Office 主题​​</vt:lpstr>
      <vt:lpstr>Consumer Vs Tech Stocks Which is the better long-term buy?</vt:lpstr>
      <vt:lpstr>Agenda</vt:lpstr>
      <vt:lpstr>Portfolio Analyzer</vt:lpstr>
      <vt:lpstr>Primary goals</vt:lpstr>
      <vt:lpstr>Motivation &amp; Summary</vt:lpstr>
      <vt:lpstr>Questions &amp; Data </vt:lpstr>
      <vt:lpstr>Data Collection</vt:lpstr>
      <vt:lpstr>Data Cleaning</vt:lpstr>
      <vt:lpstr>Tech and Consumer Stocks</vt:lpstr>
      <vt:lpstr>Average</vt:lpstr>
      <vt:lpstr>Technology vs Consumer Share Price</vt:lpstr>
      <vt:lpstr>Technology Vs Consumer Average Share price</vt:lpstr>
      <vt:lpstr>Daily Returns Tech Stocks</vt:lpstr>
      <vt:lpstr>Daily Returns Consumer Stocks</vt:lpstr>
      <vt:lpstr>Daily Returns S&amp;P 500</vt:lpstr>
      <vt:lpstr>Daily Returns Average Tech and Consumer Stocks</vt:lpstr>
      <vt:lpstr>Cumulative Returns Tech and Consumer Stocks</vt:lpstr>
      <vt:lpstr>Cumulative Returns of Tech, Consumer and S&amp;P 500</vt:lpstr>
      <vt:lpstr>Annualized Returns/Annualized Standard Deviation</vt:lpstr>
      <vt:lpstr>Variance/Covariance/Beta Tech Stocks</vt:lpstr>
      <vt:lpstr>Rolling Metrics Tech Stocks </vt:lpstr>
      <vt:lpstr>Variance/Covariance/Beta Consumer Stocks</vt:lpstr>
      <vt:lpstr>Rolling Metrics Consumer Stocks</vt:lpstr>
      <vt:lpstr>S&amp;P 500 /Tech and Consumer Stocks</vt:lpstr>
      <vt:lpstr>Sharpe Ratio</vt:lpstr>
      <vt:lpstr>Tech Stock Portfolio Simulation</vt:lpstr>
      <vt:lpstr>Monte Carlo Simulation /Tech</vt:lpstr>
      <vt:lpstr>Distribution of Cumulative Returns</vt:lpstr>
      <vt:lpstr>Monte Carlo Simulation/ Tech/Summary Statistics</vt:lpstr>
      <vt:lpstr>Consumer Stocks</vt:lpstr>
      <vt:lpstr>Consumer Stocks Portfolio Simulation</vt:lpstr>
      <vt:lpstr>Monte Carlo Simulation/ Consumer Stocks</vt:lpstr>
      <vt:lpstr>Monte Carlo Simulation/ Consumer Stocks/ Summary Statistics</vt:lpstr>
      <vt:lpstr>Benchmark Portfolio Simulation</vt:lpstr>
      <vt:lpstr>Benchmark Portfolio Simulation</vt:lpstr>
      <vt:lpstr>Benchmark Portfolio Simulation</vt:lpstr>
      <vt:lpstr>Findings</vt:lpstr>
      <vt:lpstr>Difficulties </vt:lpstr>
      <vt:lpstr>Thank you</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Vs Tech Stocks Which is the better long-term buy?</dc:title>
  <dc:creator>MEstrada@dfw.yearup.org</dc:creator>
  <cp:lastModifiedBy>MEstrada@dfw.yearup.org</cp:lastModifiedBy>
  <cp:revision>5</cp:revision>
  <dcterms:created xsi:type="dcterms:W3CDTF">2023-04-03T04:53:57Z</dcterms:created>
  <dcterms:modified xsi:type="dcterms:W3CDTF">2023-04-13T04:50:34Z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